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78" r:id="rId2"/>
    <p:sldId id="256" r:id="rId3"/>
    <p:sldId id="270" r:id="rId4"/>
    <p:sldId id="271" r:id="rId5"/>
    <p:sldId id="272" r:id="rId6"/>
    <p:sldId id="273" r:id="rId7"/>
    <p:sldId id="269" r:id="rId8"/>
    <p:sldId id="279" r:id="rId9"/>
    <p:sldId id="267" r:id="rId10"/>
    <p:sldId id="276" r:id="rId11"/>
    <p:sldId id="263" r:id="rId12"/>
    <p:sldId id="274" r:id="rId13"/>
    <p:sldId id="275" r:id="rId14"/>
    <p:sldId id="258" r:id="rId15"/>
    <p:sldId id="283" r:id="rId16"/>
    <p:sldId id="286" r:id="rId17"/>
    <p:sldId id="345" r:id="rId18"/>
    <p:sldId id="346" r:id="rId19"/>
    <p:sldId id="347" r:id="rId20"/>
    <p:sldId id="348" r:id="rId21"/>
    <p:sldId id="349" r:id="rId22"/>
    <p:sldId id="350" r:id="rId23"/>
    <p:sldId id="351" r:id="rId24"/>
    <p:sldId id="352" r:id="rId25"/>
    <p:sldId id="353" r:id="rId26"/>
    <p:sldId id="354" r:id="rId27"/>
    <p:sldId id="287" r:id="rId28"/>
    <p:sldId id="341" r:id="rId29"/>
    <p:sldId id="342" r:id="rId30"/>
    <p:sldId id="343" r:id="rId31"/>
    <p:sldId id="344" r:id="rId32"/>
    <p:sldId id="301" r:id="rId33"/>
    <p:sldId id="302" r:id="rId34"/>
    <p:sldId id="303" r:id="rId35"/>
    <p:sldId id="304" r:id="rId36"/>
    <p:sldId id="298" r:id="rId37"/>
    <p:sldId id="299" r:id="rId38"/>
    <p:sldId id="300" r:id="rId39"/>
    <p:sldId id="312" r:id="rId40"/>
    <p:sldId id="313" r:id="rId41"/>
    <p:sldId id="314" r:id="rId42"/>
    <p:sldId id="315" r:id="rId43"/>
    <p:sldId id="318" r:id="rId44"/>
    <p:sldId id="319" r:id="rId45"/>
    <p:sldId id="320" r:id="rId46"/>
    <p:sldId id="321" r:id="rId47"/>
    <p:sldId id="322" r:id="rId48"/>
    <p:sldId id="323" r:id="rId49"/>
    <p:sldId id="324" r:id="rId50"/>
    <p:sldId id="356" r:id="rId51"/>
    <p:sldId id="357" r:id="rId52"/>
    <p:sldId id="358"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26" r:id="rId67"/>
    <p:sldId id="359" r:id="rId68"/>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297"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DF59A-6AEA-4AD2-919C-01B6E64825FF}" type="datetimeFigureOut">
              <a:rPr lang="th-TH" smtClean="0"/>
              <a:t>20/11/61</a:t>
            </a:fld>
            <a:endParaRPr lang="th-TH"/>
          </a:p>
        </p:txBody>
      </p:sp>
      <p:sp>
        <p:nvSpPr>
          <p:cNvPr id="4" name="ตัวแทนรูปบนสไลด์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smtClean="0"/>
              <a:t>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8BAA-FC50-4A28-B43A-EF0B51A998EB}" type="slidenum">
              <a:rPr lang="th-TH" smtClean="0"/>
              <a:t>‹#›</a:t>
            </a:fld>
            <a:endParaRPr lang="th-TH"/>
          </a:p>
        </p:txBody>
      </p:sp>
    </p:spTree>
    <p:extLst>
      <p:ext uri="{BB962C8B-B14F-4D97-AF65-F5344CB8AC3E}">
        <p14:creationId xmlns:p14="http://schemas.microsoft.com/office/powerpoint/2010/main" val="153076536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Solar_radiatio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สไลด์ 3"/>
          <p:cNvSpPr>
            <a:spLocks noGrp="1"/>
          </p:cNvSpPr>
          <p:nvPr>
            <p:ph type="sldNum" sz="quarter" idx="10"/>
          </p:nvPr>
        </p:nvSpPr>
        <p:spPr/>
        <p:txBody>
          <a:bodyPr/>
          <a:lstStyle/>
          <a:p>
            <a:fld id="{15CC8BAA-FC50-4A28-B43A-EF0B51A998EB}" type="slidenum">
              <a:rPr lang="th-TH" smtClean="0"/>
              <a:t>1</a:t>
            </a:fld>
            <a:endParaRPr lang="th-TH"/>
          </a:p>
        </p:txBody>
      </p:sp>
    </p:spTree>
    <p:extLst>
      <p:ext uri="{BB962C8B-B14F-4D97-AF65-F5344CB8AC3E}">
        <p14:creationId xmlns:p14="http://schemas.microsoft.com/office/powerpoint/2010/main" val="192118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A00F381B-9038-41A4-A948-003546D786C4}" type="slidenum">
              <a:rPr lang="en-US" altLang="th-TH" sz="1200" b="0"/>
              <a:pPr eaLnBrk="1" hangingPunct="1"/>
              <a:t>58</a:t>
            </a:fld>
            <a:endParaRPr lang="en-US" altLang="th-TH" sz="1200"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an example of very small PV systems to provide electricity for indoor lighting in rural residence in Tibet. In America we tend to forget that there are still many places around the world that cannot get electricity easily. These PV systems help rural families like this get some electricity for lighting and refrigeration. </a:t>
            </a:r>
          </a:p>
          <a:p>
            <a:pPr eaLnBrk="1" hangingPunct="1"/>
            <a:endParaRPr lang="en-US" altLang="th-TH" smtClean="0"/>
          </a:p>
          <a:p>
            <a:pPr eaLnBrk="1" hangingPunct="1"/>
            <a:r>
              <a:rPr lang="en-US" altLang="th-TH" smtClean="0"/>
              <a:t>Sources:</a:t>
            </a:r>
          </a:p>
          <a:p>
            <a:pPr eaLnBrk="1" hangingPunct="1"/>
            <a:r>
              <a:rPr lang="en-US" altLang="th-TH" smtClean="0"/>
              <a:t>http://www.nrel.gov/data/pix/Jpegs/02124.jpg</a:t>
            </a:r>
          </a:p>
          <a:p>
            <a:pPr eaLnBrk="1" hangingPunct="1"/>
            <a:r>
              <a:rPr lang="en-US" altLang="th-TH" smtClean="0"/>
              <a:t>http://www.nrel.gov/data/pix/searchpix.cgi?getrec=8899172&amp;display_type=verbose&amp;search_reverse=1</a:t>
            </a:r>
          </a:p>
          <a:p>
            <a:pPr eaLnBrk="1" hangingPunct="1"/>
            <a:r>
              <a:rPr lang="en-US" altLang="th-TH" smtClean="0"/>
              <a:t>http://www.nrel.gov/data/pix/Jpegs/01540.jpg</a:t>
            </a:r>
          </a:p>
          <a:p>
            <a:pPr eaLnBrk="1" hangingPunct="1"/>
            <a:r>
              <a:rPr lang="en-US" altLang="th-TH" smtClean="0"/>
              <a:t>http://www.nrel.gov/data/pix/searchpix.cgi?getrec=9195758&amp;display_type=verbose&amp;search_reverse=1</a:t>
            </a:r>
          </a:p>
          <a:p>
            <a:pPr eaLnBrk="1" hangingPunct="1"/>
            <a:endParaRPr lang="en-US" altLang="th-TH" smtClean="0"/>
          </a:p>
        </p:txBody>
      </p:sp>
    </p:spTree>
    <p:extLst>
      <p:ext uri="{BB962C8B-B14F-4D97-AF65-F5344CB8AC3E}">
        <p14:creationId xmlns:p14="http://schemas.microsoft.com/office/powerpoint/2010/main" val="166364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5655BD1F-A5D0-4B4C-89B1-4BC7714BB56B}" type="slidenum">
              <a:rPr lang="en-US" altLang="th-TH" sz="1200" b="0"/>
              <a:pPr eaLnBrk="1" hangingPunct="1"/>
              <a:t>59</a:t>
            </a:fld>
            <a:endParaRPr lang="en-US" altLang="th-TH" sz="1200"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a block diagram of a hybrid PV system. The PV array produces electricity, which goes through the blocking diode and the fused disconnect to get to the maximum power tracker. If you need electricity immediately, it runs though the inverter and transformer and goes to your load. Otherwise, it is stored in a battery. Then if it became dark out, you can draw the energy from the battery. If it is dark for a very long time, you can draw the energy from the diesel generator. </a:t>
            </a:r>
          </a:p>
          <a:p>
            <a:pPr eaLnBrk="1" hangingPunct="1"/>
            <a:endParaRPr lang="en-US" altLang="th-TH" smtClean="0"/>
          </a:p>
          <a:p>
            <a:pPr eaLnBrk="1" hangingPunct="1"/>
            <a:r>
              <a:rPr lang="en-US" altLang="th-TH" smtClean="0"/>
              <a:t>Source:</a:t>
            </a:r>
          </a:p>
          <a:p>
            <a:pPr eaLnBrk="1" hangingPunct="1"/>
            <a:r>
              <a:rPr lang="en-US" altLang="th-TH" smtClean="0"/>
              <a:t>http://www.sandia.gov/pv/docs/BOS.htm</a:t>
            </a:r>
          </a:p>
        </p:txBody>
      </p:sp>
    </p:spTree>
    <p:extLst>
      <p:ext uri="{BB962C8B-B14F-4D97-AF65-F5344CB8AC3E}">
        <p14:creationId xmlns:p14="http://schemas.microsoft.com/office/powerpoint/2010/main" val="2435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A1F3D85E-0655-44D6-8BDD-A0B388914913}" type="slidenum">
              <a:rPr lang="en-US" altLang="th-TH" sz="1200" b="0"/>
              <a:pPr eaLnBrk="1" hangingPunct="1"/>
              <a:t>60</a:t>
            </a:fld>
            <a:endParaRPr lang="en-US" altLang="th-TH" sz="1200" b="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example of a hybrid system is a ranch project in Hawaii where you have both wind and solar PV energy  needed for the farm. There is  175 kW of PV power and 50 kW of wind power. </a:t>
            </a:r>
          </a:p>
          <a:p>
            <a:pPr eaLnBrk="1" hangingPunct="1"/>
            <a:endParaRPr lang="en-US" altLang="th-TH" smtClean="0"/>
          </a:p>
          <a:p>
            <a:pPr eaLnBrk="1" hangingPunct="1"/>
            <a:r>
              <a:rPr lang="en-US" altLang="th-TH" smtClean="0"/>
              <a:t>Sources:</a:t>
            </a:r>
          </a:p>
          <a:p>
            <a:pPr eaLnBrk="1" hangingPunct="1"/>
            <a:r>
              <a:rPr lang="en-US" altLang="th-TH" smtClean="0"/>
              <a:t>http://www.nrel.gov/data/pix/Jpegs/13822.jpghttp://www.nrel.gov/data/pix/searchpix.cgi?getrec=491123&amp;display_type=verbose&amp;search_reverse=1</a:t>
            </a:r>
          </a:p>
          <a:p>
            <a:pPr eaLnBrk="1" hangingPunct="1"/>
            <a:endParaRPr lang="en-US" altLang="th-TH" smtClean="0"/>
          </a:p>
        </p:txBody>
      </p:sp>
    </p:spTree>
    <p:extLst>
      <p:ext uri="{BB962C8B-B14F-4D97-AF65-F5344CB8AC3E}">
        <p14:creationId xmlns:p14="http://schemas.microsoft.com/office/powerpoint/2010/main" val="223491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30D9069E-A8C1-49E1-94C3-54DC31C64A4D}" type="slidenum">
              <a:rPr lang="en-US" altLang="th-TH" sz="1200" b="0"/>
              <a:pPr eaLnBrk="1" hangingPunct="1"/>
              <a:t>61</a:t>
            </a:fld>
            <a:endParaRPr lang="en-US" altLang="th-TH"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Here is another example of a wind/PV hybrid project. The fleet of small turbines capture power for the New Life Evangelistic Center in New Bloomfield, Missouri.</a:t>
            </a:r>
          </a:p>
          <a:p>
            <a:pPr eaLnBrk="1" hangingPunct="1"/>
            <a:endParaRPr lang="en-US" altLang="th-TH" smtClean="0"/>
          </a:p>
          <a:p>
            <a:pPr eaLnBrk="1" hangingPunct="1"/>
            <a:r>
              <a:rPr lang="en-US" altLang="th-TH" smtClean="0"/>
              <a:t>Sources:</a:t>
            </a:r>
          </a:p>
          <a:p>
            <a:pPr eaLnBrk="1" hangingPunct="1"/>
            <a:r>
              <a:rPr lang="en-US" altLang="th-TH" smtClean="0"/>
              <a:t>http://www.nrel.gov/data/pix/searchpix.cgi?getrec=510501&amp;display_type=verbose&amp;search_reverse=1</a:t>
            </a:r>
          </a:p>
        </p:txBody>
      </p:sp>
    </p:spTree>
    <p:extLst>
      <p:ext uri="{BB962C8B-B14F-4D97-AF65-F5344CB8AC3E}">
        <p14:creationId xmlns:p14="http://schemas.microsoft.com/office/powerpoint/2010/main" val="294218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4254E3C9-B6BD-4E94-8225-A43166D08A0B}" type="slidenum">
              <a:rPr lang="en-US" altLang="th-TH" sz="1200" b="0"/>
              <a:pPr eaLnBrk="1" hangingPunct="1"/>
              <a:t>62</a:t>
            </a:fld>
            <a:endParaRPr lang="en-US" altLang="th-TH" sz="1200" b="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an example of a PV/ diesel hybrid project. There is 12 kW PV array and 20 kW diesel generator housed behind it. This system serves as the master site for the “top gun” training for the U.S. Navy. </a:t>
            </a:r>
          </a:p>
          <a:p>
            <a:pPr eaLnBrk="1" hangingPunct="1"/>
            <a:endParaRPr lang="en-US" altLang="th-TH" smtClean="0"/>
          </a:p>
          <a:p>
            <a:pPr eaLnBrk="1" hangingPunct="1"/>
            <a:r>
              <a:rPr lang="en-US" altLang="th-TH" smtClean="0"/>
              <a:t>Sources:</a:t>
            </a:r>
          </a:p>
          <a:p>
            <a:pPr eaLnBrk="1" hangingPunct="1"/>
            <a:r>
              <a:rPr lang="en-US" altLang="th-TH" smtClean="0"/>
              <a:t>http://www.nrel.gov/data/pix/Jpegs/08961.jpg</a:t>
            </a:r>
          </a:p>
          <a:p>
            <a:pPr eaLnBrk="1" hangingPunct="1"/>
            <a:r>
              <a:rPr lang="en-US" altLang="th-TH" smtClean="0"/>
              <a:t>http://www.nrel.gov/data/pix/searchpix.cgi?getrec=4453216&amp;display_type=verbose&amp;search_reverse=1</a:t>
            </a:r>
          </a:p>
        </p:txBody>
      </p:sp>
    </p:spTree>
    <p:extLst>
      <p:ext uri="{BB962C8B-B14F-4D97-AF65-F5344CB8AC3E}">
        <p14:creationId xmlns:p14="http://schemas.microsoft.com/office/powerpoint/2010/main" val="236894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45C388CF-A868-4B11-9EAC-43D9F2F459FB}" type="slidenum">
              <a:rPr lang="en-US" altLang="th-TH" sz="1200" b="0"/>
              <a:pPr eaLnBrk="1" hangingPunct="1"/>
              <a:t>63</a:t>
            </a:fld>
            <a:endParaRPr lang="en-US" altLang="th-TH" sz="1200" b="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z="1000" smtClean="0"/>
              <a:t>Most of us are interested in grid-tied systems because most of us are connected on grid system houses, so if you don’t have a ranch or a cottage up in the country, you get your electricity from a grid. For this type of system it is very feasible to put a solar array on your roof. Here you have solar panel array on your roof, sun shines on it and produces a DC voltage (like a battery). Then it runs through the inverter and turns into AC Voltage (like the electricity that comes from a wall outlet). The inverter is usually monitored in some way. Usually you’ll have a panel inside your home. AC voltage goes straight to the main utility breaker panel. From there it can be used to power any electrical device in your home. In cases, lets say, at lunch time, if you’re at work, and the solar cell is doing really good because it’s a sunny day out, you’re going to be producing a lot of electricity, and then it can be fed back into grid and spin your utility meter backwards. You then only pay for the net amount of electricity you use. This is called net metering. You are only paying for the net amount of electricity you are consuming. Some solar users purposely make more electricity than they use so they can receive money back from the electric companies. </a:t>
            </a:r>
            <a:endParaRPr lang="en-US" altLang="th-TH" sz="1000" b="1" smtClean="0"/>
          </a:p>
          <a:p>
            <a:pPr eaLnBrk="1" hangingPunct="1"/>
            <a:r>
              <a:rPr lang="en-US" altLang="th-TH" sz="1000" b="1" smtClean="0"/>
              <a:t>Base definitions for grid tied solar photovoltaic systems:</a:t>
            </a:r>
          </a:p>
          <a:p>
            <a:pPr eaLnBrk="1" hangingPunct="1"/>
            <a:r>
              <a:rPr lang="en-US" altLang="th-TH" sz="1000" b="1" smtClean="0"/>
              <a:t>Solar Panels</a:t>
            </a:r>
            <a:r>
              <a:rPr lang="en-US" altLang="th-TH" sz="1000" smtClean="0"/>
              <a:t> convert sunlight directly into electricity. The </a:t>
            </a:r>
            <a:r>
              <a:rPr lang="en-US" altLang="th-TH" sz="1000" b="1" smtClean="0"/>
              <a:t>Inverter</a:t>
            </a:r>
            <a:r>
              <a:rPr lang="en-US" altLang="th-TH" sz="1000" smtClean="0"/>
              <a:t> converts the solar electricity (DC) into household current (AC) that can be used to power loads in the house. The </a:t>
            </a:r>
            <a:r>
              <a:rPr lang="en-US" altLang="th-TH" sz="1000" b="1" smtClean="0"/>
              <a:t>System Monitor</a:t>
            </a:r>
            <a:r>
              <a:rPr lang="en-US" altLang="th-TH" sz="1000" smtClean="0"/>
              <a:t> is an easy-to-read digital meter that shows the homeowner the amount of electricity generated both cumulatively and daily. The </a:t>
            </a:r>
            <a:r>
              <a:rPr lang="en-US" altLang="th-TH" sz="1000" b="1" smtClean="0"/>
              <a:t>Utility Meter</a:t>
            </a:r>
            <a:r>
              <a:rPr lang="en-US" altLang="th-TH" sz="1000" smtClean="0"/>
              <a:t> tracks power usage and production, spinning forward when electricity is used from the grid, and spinning backwards, generating a credit, when the solar system creates more electricity than is used in the house.</a:t>
            </a:r>
          </a:p>
          <a:p>
            <a:pPr eaLnBrk="1" hangingPunct="1"/>
            <a:r>
              <a:rPr lang="en-US" altLang="th-TH" sz="1000" smtClean="0"/>
              <a:t>Sources:</a:t>
            </a:r>
          </a:p>
          <a:p>
            <a:pPr eaLnBrk="1" hangingPunct="1"/>
            <a:r>
              <a:rPr lang="en-US" altLang="th-TH" sz="1000" smtClean="0"/>
              <a:t>http://www.solarmarket.com/frontier.html</a:t>
            </a:r>
          </a:p>
        </p:txBody>
      </p:sp>
    </p:spTree>
    <p:extLst>
      <p:ext uri="{BB962C8B-B14F-4D97-AF65-F5344CB8AC3E}">
        <p14:creationId xmlns:p14="http://schemas.microsoft.com/office/powerpoint/2010/main" val="246877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EBA22E87-D3BB-4630-88BA-F4972AD17786}" type="slidenum">
              <a:rPr lang="en-US" altLang="th-TH" sz="1200" b="0"/>
              <a:pPr eaLnBrk="1" hangingPunct="1"/>
              <a:t>64</a:t>
            </a:fld>
            <a:endParaRPr lang="en-US" altLang="th-TH"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the National Center for Appropriate Technology Headquarters. As you can see it is solar designed and has solar panels on the roof. Solar power fills some of the power needs at the headquarters in Butte, Montana. The photovoltaic system was installed on NCAT's roof by Solar Plexus of Missoula; it consists of 60 Shell SP75 modules. Each module is rated at 75 watts and is flush-mounted on the south-facing, third-floor roof; total module area is about 480 ft</a:t>
            </a:r>
            <a:r>
              <a:rPr lang="en-US" altLang="th-TH" baseline="30000" smtClean="0"/>
              <a:t>2</a:t>
            </a:r>
            <a:r>
              <a:rPr lang="en-US" altLang="th-TH" smtClean="0"/>
              <a:t>. Peak electrical output of the system is 4.5 kilowatts. Thirty modules make up each of the east and west arrays. Each array is electrically connected to produce direct current (DC) at 48 volts. The output from each array can be disconnected for comparison purposes. The system's DC electrical output is connected to a Trace SW4048UPV utility intertie inverter. The inverter, connected to the utility grid, senses the utility's voltage and frequency and produces alternating electricity at the utility's voltage and frequency. The inverter is designed to operate only when utility electricity is available. Whenever the utility goes down, the inverter shuts down and will only turn back on when the utility line comes back on. This is for safety and now all modern inverters have this feature. The system provides about 15% of the NCAT building's electrical consumption.</a:t>
            </a:r>
          </a:p>
          <a:p>
            <a:pPr eaLnBrk="1" hangingPunct="1"/>
            <a:endParaRPr lang="en-US" altLang="th-TH" smtClean="0"/>
          </a:p>
          <a:p>
            <a:pPr eaLnBrk="1" hangingPunct="1"/>
            <a:r>
              <a:rPr lang="en-US" altLang="th-TH" smtClean="0"/>
              <a:t>Sources:</a:t>
            </a:r>
          </a:p>
          <a:p>
            <a:pPr eaLnBrk="1" hangingPunct="1"/>
            <a:r>
              <a:rPr lang="en-US" altLang="th-TH" smtClean="0"/>
              <a:t>http://www.nrel.gov/data/pix/searchpix.cgi?getrec=4160053&amp;display_type=verbose&amp;search_reverse=1</a:t>
            </a:r>
          </a:p>
          <a:p>
            <a:pPr lvl="1" eaLnBrk="1" hangingPunct="1"/>
            <a:endParaRPr lang="en-US" altLang="th-TH" smtClean="0"/>
          </a:p>
          <a:p>
            <a:pPr eaLnBrk="1" hangingPunct="1"/>
            <a:endParaRPr lang="en-US" altLang="th-TH" smtClean="0"/>
          </a:p>
        </p:txBody>
      </p:sp>
    </p:spTree>
    <p:extLst>
      <p:ext uri="{BB962C8B-B14F-4D97-AF65-F5344CB8AC3E}">
        <p14:creationId xmlns:p14="http://schemas.microsoft.com/office/powerpoint/2010/main" val="1420299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88AE158B-3A95-4F2A-9645-E8E080833EBF}" type="slidenum">
              <a:rPr lang="en-US" altLang="th-TH" sz="1200" b="0"/>
              <a:pPr eaLnBrk="1" hangingPunct="1"/>
              <a:t>65</a:t>
            </a:fld>
            <a:endParaRPr lang="en-US" altLang="th-TH" sz="1200" b="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the world’s largest residential PV project. It has PV for every single apartment. The system produces over 180 kWp in this 500 home development -- 2.7 kW systems on 32 pitched roofed houses and 3.06 kW systems on 32 flat roofed houses in Amersfoort, Netherlands.</a:t>
            </a:r>
          </a:p>
          <a:p>
            <a:pPr eaLnBrk="1" hangingPunct="1"/>
            <a:endParaRPr lang="en-US" altLang="th-TH" smtClean="0"/>
          </a:p>
          <a:p>
            <a:pPr eaLnBrk="1" hangingPunct="1"/>
            <a:r>
              <a:rPr lang="en-US" altLang="th-TH" smtClean="0"/>
              <a:t>Sources:</a:t>
            </a:r>
          </a:p>
          <a:p>
            <a:pPr lvl="1" eaLnBrk="1" hangingPunct="1"/>
            <a:r>
              <a:rPr lang="en-US" altLang="th-TH" smtClean="0"/>
              <a:t>http://www.nrel.gov/data/pix/searchpix.cgi?getrec=4555856&amp;display_type=verbose&amp;search_reverse=1</a:t>
            </a:r>
          </a:p>
          <a:p>
            <a:pPr eaLnBrk="1" hangingPunct="1"/>
            <a:endParaRPr lang="en-US" altLang="th-TH" smtClean="0"/>
          </a:p>
        </p:txBody>
      </p:sp>
    </p:spTree>
    <p:extLst>
      <p:ext uri="{BB962C8B-B14F-4D97-AF65-F5344CB8AC3E}">
        <p14:creationId xmlns:p14="http://schemas.microsoft.com/office/powerpoint/2010/main" val="269317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5E31ABBE-68CB-4C08-8553-2B3FC6871E6F}" type="slidenum">
              <a:rPr lang="en-US" altLang="th-TH" sz="1200"/>
              <a:pPr eaLnBrk="1" hangingPunct="1"/>
              <a:t>66</a:t>
            </a:fld>
            <a:endParaRPr lang="en-US" altLang="th-TH"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h-TH" altLang="th-TH" smtClean="0"/>
          </a:p>
        </p:txBody>
      </p:sp>
    </p:spTree>
    <p:extLst>
      <p:ext uri="{BB962C8B-B14F-4D97-AF65-F5344CB8AC3E}">
        <p14:creationId xmlns:p14="http://schemas.microsoft.com/office/powerpoint/2010/main" val="101823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th-TH" smtClean="0"/>
              <a:t>Electron-hole creation, </a:t>
            </a:r>
          </a:p>
          <a:p>
            <a:pPr eaLnBrk="1" hangingPunct="1">
              <a:spcBef>
                <a:spcPct val="0"/>
              </a:spcBef>
            </a:pPr>
            <a:r>
              <a:rPr lang="de-DE" altLang="th-TH" smtClean="0"/>
              <a:t>In the space charge region </a:t>
            </a:r>
            <a:r>
              <a:rPr lang="de-DE" altLang="th-TH" smtClean="0">
                <a:sym typeface="Wingdings" panose="05000000000000000000" pitchFamily="2" charset="2"/>
              </a:rPr>
              <a:t></a:t>
            </a:r>
            <a:r>
              <a:rPr lang="de-DE" altLang="th-TH" smtClean="0"/>
              <a:t>the electric field seperates the carriers. Electron goes to the n-region. </a:t>
            </a:r>
            <a:r>
              <a:rPr lang="de-DE" altLang="th-TH" smtClean="0">
                <a:sym typeface="Wingdings" panose="05000000000000000000" pitchFamily="2" charset="2"/>
              </a:rPr>
              <a:t> n region becomes more and more negativ.  electric field  the diffusion potential decreases</a:t>
            </a:r>
          </a:p>
          <a:p>
            <a:pPr eaLnBrk="1" hangingPunct="1">
              <a:spcBef>
                <a:spcPct val="0"/>
              </a:spcBef>
            </a:pPr>
            <a:r>
              <a:rPr lang="de-DE" altLang="th-TH" smtClean="0">
                <a:sym typeface="Wingdings" panose="05000000000000000000" pitchFamily="2" charset="2"/>
              </a:rPr>
              <a:t>Outside of the space charge region: can get into the region by diffusion because of the thermal energy. But depends on the diffusion length of the electron in the special material</a:t>
            </a:r>
          </a:p>
          <a:p>
            <a:pPr eaLnBrk="1" hangingPunct="1">
              <a:spcBef>
                <a:spcPct val="0"/>
              </a:spcBef>
            </a:pPr>
            <a:endParaRPr lang="de-DE" altLang="th-TH" smtClean="0">
              <a:sym typeface="Wingdings" panose="05000000000000000000" pitchFamily="2" charset="2"/>
            </a:endParaRPr>
          </a:p>
          <a:p>
            <a:pPr eaLnBrk="1" hangingPunct="1">
              <a:spcBef>
                <a:spcPct val="0"/>
              </a:spcBef>
            </a:pPr>
            <a:r>
              <a:rPr lang="de-DE" altLang="th-TH" smtClean="0">
                <a:sym typeface="Wingdings" panose="05000000000000000000" pitchFamily="2" charset="2"/>
              </a:rPr>
              <a:t>It depends strongly on the recombination processes how many carriers get to the particular side.</a:t>
            </a:r>
          </a:p>
          <a:p>
            <a:pPr eaLnBrk="1" hangingPunct="1">
              <a:spcBef>
                <a:spcPct val="0"/>
              </a:spcBef>
            </a:pPr>
            <a:endParaRPr lang="de-DE" altLang="th-TH" smtClean="0">
              <a:sym typeface="Wingdings" panose="05000000000000000000" pitchFamily="2" charset="2"/>
            </a:endParaRPr>
          </a:p>
          <a:p>
            <a:pPr eaLnBrk="1" hangingPunct="1">
              <a:spcBef>
                <a:spcPct val="0"/>
              </a:spcBef>
            </a:pPr>
            <a:r>
              <a:rPr lang="de-DE" altLang="th-TH" smtClean="0">
                <a:sym typeface="Wingdings" panose="05000000000000000000" pitchFamily="2" charset="2"/>
              </a:rPr>
              <a:t>The potential barrier prevents that each carrier can go to the wrong side. </a:t>
            </a:r>
          </a:p>
          <a:p>
            <a:pPr eaLnBrk="1" hangingPunct="1">
              <a:spcBef>
                <a:spcPct val="0"/>
              </a:spcBef>
            </a:pPr>
            <a:r>
              <a:rPr lang="de-DE" altLang="th-TH" smtClean="0">
                <a:sym typeface="Wingdings" panose="05000000000000000000" pitchFamily="2" charset="2"/>
              </a:rPr>
              <a:t>At some time the created potential prevents more electrons to get to the negative region. That is when the created electrical potential equals the diffusion potential of the pn junction  open circuit voltage</a:t>
            </a:r>
          </a:p>
          <a:p>
            <a:pPr eaLnBrk="1" hangingPunct="1">
              <a:spcBef>
                <a:spcPct val="0"/>
              </a:spcBef>
            </a:pPr>
            <a:endParaRPr lang="de-DE" altLang="th-TH" smtClean="0">
              <a:sym typeface="Wingdings" panose="05000000000000000000" pitchFamily="2" charset="2"/>
            </a:endParaRPr>
          </a:p>
          <a:p>
            <a:pPr eaLnBrk="1" hangingPunct="1">
              <a:spcBef>
                <a:spcPct val="0"/>
              </a:spcBef>
            </a:pPr>
            <a:endParaRPr lang="de-DE" altLang="th-TH" smtClean="0"/>
          </a:p>
        </p:txBody>
      </p:sp>
      <p:sp>
        <p:nvSpPr>
          <p:cNvPr id="54275" name="Foliennummernplatzhalter 3"/>
          <p:cNvSpPr>
            <a:spLocks noGrp="1"/>
          </p:cNvSpPr>
          <p:nvPr>
            <p:ph type="sldNum" sz="quarter" idx="5"/>
          </p:nvPr>
        </p:nvSpPr>
        <p:spPr bwMode="auto">
          <a:ln>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A9ABD12-6CA0-4B15-81B3-37F43F4CF73D}" type="slidenum">
              <a:rPr lang="de-DE" altLang="th-TH">
                <a:latin typeface="Calibri" panose="020F0502020204030204" pitchFamily="34" charset="0"/>
              </a:rPr>
              <a:pPr/>
              <a:t>26</a:t>
            </a:fld>
            <a:endParaRPr lang="de-DE" altLang="th-TH">
              <a:latin typeface="Calibri" panose="020F0502020204030204" pitchFamily="34" charset="0"/>
            </a:endParaRPr>
          </a:p>
        </p:txBody>
      </p:sp>
    </p:spTree>
    <p:extLst>
      <p:ext uri="{BB962C8B-B14F-4D97-AF65-F5344CB8AC3E}">
        <p14:creationId xmlns:p14="http://schemas.microsoft.com/office/powerpoint/2010/main" val="349844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h-TH" smtClean="0">
                <a:latin typeface="Arial" panose="020B0604020202020204" pitchFamily="34" charset="0"/>
                <a:cs typeface="Arial" panose="020B0604020202020204" pitchFamily="34" charset="0"/>
              </a:rPr>
              <a:t>Leave 6” space between roof and panel</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rgbClr val="080808"/>
                </a:solidFill>
                <a:latin typeface="Times New Roman" panose="02020603050405020304" pitchFamily="18" charset="0"/>
                <a:cs typeface="Arial" panose="020B0604020202020204" pitchFamily="34" charset="0"/>
              </a:defRPr>
            </a:lvl1pPr>
            <a:lvl2pPr marL="742950" indent="-285750" eaLnBrk="0" hangingPunct="0">
              <a:defRPr sz="1400" b="1">
                <a:solidFill>
                  <a:srgbClr val="080808"/>
                </a:solidFill>
                <a:latin typeface="Times New Roman" panose="02020603050405020304" pitchFamily="18" charset="0"/>
                <a:cs typeface="Arial" panose="020B0604020202020204" pitchFamily="34" charset="0"/>
              </a:defRPr>
            </a:lvl2pPr>
            <a:lvl3pPr marL="1143000" indent="-228600" eaLnBrk="0" hangingPunct="0">
              <a:defRPr sz="1400" b="1">
                <a:solidFill>
                  <a:srgbClr val="080808"/>
                </a:solidFill>
                <a:latin typeface="Times New Roman" panose="02020603050405020304" pitchFamily="18" charset="0"/>
                <a:cs typeface="Arial" panose="020B0604020202020204" pitchFamily="34" charset="0"/>
              </a:defRPr>
            </a:lvl3pPr>
            <a:lvl4pPr marL="1600200" indent="-228600" eaLnBrk="0" hangingPunct="0">
              <a:defRPr sz="1400" b="1">
                <a:solidFill>
                  <a:srgbClr val="080808"/>
                </a:solidFill>
                <a:latin typeface="Times New Roman" panose="02020603050405020304" pitchFamily="18" charset="0"/>
                <a:cs typeface="Arial" panose="020B0604020202020204" pitchFamily="34" charset="0"/>
              </a:defRPr>
            </a:lvl4pPr>
            <a:lvl5pPr marL="2057400" indent="-228600" eaLnBrk="0" hangingPunct="0">
              <a:defRPr sz="1400" b="1">
                <a:solidFill>
                  <a:srgbClr val="080808"/>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9pPr>
          </a:lstStyle>
          <a:p>
            <a:pPr eaLnBrk="1" hangingPunct="1"/>
            <a:fld id="{47E55F6A-EF33-425D-BD62-0C9C44691877}" type="slidenum">
              <a:rPr lang="en-US" altLang="th-TH" sz="1200" b="0">
                <a:solidFill>
                  <a:schemeClr val="tx1"/>
                </a:solidFill>
                <a:latin typeface="Arial" panose="020B0604020202020204" pitchFamily="34" charset="0"/>
              </a:rPr>
              <a:pPr eaLnBrk="1" hangingPunct="1"/>
              <a:t>50</a:t>
            </a:fld>
            <a:endParaRPr lang="en-US" altLang="th-TH" sz="1200" b="0">
              <a:solidFill>
                <a:schemeClr val="tx1"/>
              </a:solidFill>
              <a:latin typeface="Arial" panose="020B0604020202020204" pitchFamily="34" charset="0"/>
            </a:endParaRPr>
          </a:p>
        </p:txBody>
      </p:sp>
    </p:spTree>
    <p:extLst>
      <p:ext uri="{BB962C8B-B14F-4D97-AF65-F5344CB8AC3E}">
        <p14:creationId xmlns:p14="http://schemas.microsoft.com/office/powerpoint/2010/main" val="336349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h-TH" b="1" smtClean="0">
                <a:latin typeface="Arial" panose="020B0604020202020204" pitchFamily="34" charset="0"/>
                <a:cs typeface="Arial" panose="020B0604020202020204" pitchFamily="34" charset="0"/>
              </a:rPr>
              <a:t>Insolation</a:t>
            </a:r>
            <a:r>
              <a:rPr lang="en-US" altLang="th-TH" smtClean="0">
                <a:latin typeface="Arial" panose="020B0604020202020204" pitchFamily="34" charset="0"/>
                <a:cs typeface="Arial" panose="020B0604020202020204" pitchFamily="34" charset="0"/>
              </a:rPr>
              <a:t> is a measure of </a:t>
            </a:r>
            <a:r>
              <a:rPr lang="en-US" altLang="th-TH" smtClean="0">
                <a:latin typeface="Arial" panose="020B0604020202020204" pitchFamily="34" charset="0"/>
                <a:cs typeface="Arial" panose="020B0604020202020204" pitchFamily="34" charset="0"/>
                <a:hlinkClick r:id="rId3" action="ppaction://hlinkfile" tooltip="Solar radiation"/>
              </a:rPr>
              <a:t>solar radiation</a:t>
            </a:r>
            <a:r>
              <a:rPr lang="en-US" altLang="th-TH" smtClean="0">
                <a:latin typeface="Arial" panose="020B0604020202020204" pitchFamily="34" charset="0"/>
                <a:cs typeface="Arial" panose="020B0604020202020204" pitchFamily="34" charset="0"/>
              </a:rPr>
              <a:t> energy received on a given surface area in a given time.</a:t>
            </a:r>
            <a:endParaRPr lang="en-US" altLang="th-TH" b="1" smtClean="0">
              <a:latin typeface="Arial" panose="020B0604020202020204" pitchFamily="34" charset="0"/>
              <a:cs typeface="Arial" panose="020B0604020202020204"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rgbClr val="080808"/>
                </a:solidFill>
                <a:latin typeface="Times New Roman" panose="02020603050405020304" pitchFamily="18" charset="0"/>
                <a:cs typeface="Arial" panose="020B0604020202020204" pitchFamily="34" charset="0"/>
              </a:defRPr>
            </a:lvl1pPr>
            <a:lvl2pPr marL="742950" indent="-285750" eaLnBrk="0" hangingPunct="0">
              <a:defRPr sz="1400" b="1">
                <a:solidFill>
                  <a:srgbClr val="080808"/>
                </a:solidFill>
                <a:latin typeface="Times New Roman" panose="02020603050405020304" pitchFamily="18" charset="0"/>
                <a:cs typeface="Arial" panose="020B0604020202020204" pitchFamily="34" charset="0"/>
              </a:defRPr>
            </a:lvl2pPr>
            <a:lvl3pPr marL="1143000" indent="-228600" eaLnBrk="0" hangingPunct="0">
              <a:defRPr sz="1400" b="1">
                <a:solidFill>
                  <a:srgbClr val="080808"/>
                </a:solidFill>
                <a:latin typeface="Times New Roman" panose="02020603050405020304" pitchFamily="18" charset="0"/>
                <a:cs typeface="Arial" panose="020B0604020202020204" pitchFamily="34" charset="0"/>
              </a:defRPr>
            </a:lvl3pPr>
            <a:lvl4pPr marL="1600200" indent="-228600" eaLnBrk="0" hangingPunct="0">
              <a:defRPr sz="1400" b="1">
                <a:solidFill>
                  <a:srgbClr val="080808"/>
                </a:solidFill>
                <a:latin typeface="Times New Roman" panose="02020603050405020304" pitchFamily="18" charset="0"/>
                <a:cs typeface="Arial" panose="020B0604020202020204" pitchFamily="34" charset="0"/>
              </a:defRPr>
            </a:lvl4pPr>
            <a:lvl5pPr marL="2057400" indent="-228600" eaLnBrk="0" hangingPunct="0">
              <a:defRPr sz="1400" b="1">
                <a:solidFill>
                  <a:srgbClr val="080808"/>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sz="1400" b="1">
                <a:solidFill>
                  <a:srgbClr val="080808"/>
                </a:solidFill>
                <a:latin typeface="Times New Roman" panose="02020603050405020304" pitchFamily="18" charset="0"/>
                <a:cs typeface="Arial" panose="020B0604020202020204" pitchFamily="34" charset="0"/>
              </a:defRPr>
            </a:lvl9pPr>
          </a:lstStyle>
          <a:p>
            <a:pPr eaLnBrk="1" hangingPunct="1"/>
            <a:fld id="{CE16CB44-EBCE-4459-AC96-E03D2E5853BB}" type="slidenum">
              <a:rPr lang="en-US" altLang="th-TH" sz="1200" b="0">
                <a:solidFill>
                  <a:schemeClr val="tx1"/>
                </a:solidFill>
                <a:latin typeface="Arial" panose="020B0604020202020204" pitchFamily="34" charset="0"/>
              </a:rPr>
              <a:pPr eaLnBrk="1" hangingPunct="1"/>
              <a:t>51</a:t>
            </a:fld>
            <a:endParaRPr lang="en-US" altLang="th-TH" sz="1200" b="0">
              <a:solidFill>
                <a:schemeClr val="tx1"/>
              </a:solidFill>
              <a:latin typeface="Arial" panose="020B0604020202020204" pitchFamily="34" charset="0"/>
            </a:endParaRPr>
          </a:p>
        </p:txBody>
      </p:sp>
    </p:spTree>
    <p:extLst>
      <p:ext uri="{BB962C8B-B14F-4D97-AF65-F5344CB8AC3E}">
        <p14:creationId xmlns:p14="http://schemas.microsoft.com/office/powerpoint/2010/main" val="267962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00B8B9ED-24CB-4835-8F54-7A2437A8A2AF}" type="slidenum">
              <a:rPr lang="en-US" altLang="th-TH" sz="1200" b="0"/>
              <a:pPr eaLnBrk="1" hangingPunct="1"/>
              <a:t>53</a:t>
            </a:fld>
            <a:endParaRPr lang="en-US" altLang="th-TH" sz="1200" b="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There are basically three types of photovoltaic systems. The stand alone systems use photovoltaics technology only, and are not connected to a utility grid. The usually have some form of backup. The second type of system is the hybrid system. Hybrid systems are made up of PV and some other forms of energy production, such as wind or diesel generation. Finally, grid-tied systems do not necessarily need backup at all and are tied directly to the utility grid. The grid stores the energy. For example, if you have a PV system on your house, and it produces more energy than needed, the extra will go back onto the grid. So during cloudy days or at night, you can pull the energy from the grid into your home. </a:t>
            </a:r>
          </a:p>
          <a:p>
            <a:pPr eaLnBrk="1" hangingPunct="1"/>
            <a:endParaRPr lang="en-US" altLang="th-TH" smtClean="0"/>
          </a:p>
          <a:p>
            <a:pPr eaLnBrk="1" hangingPunct="1"/>
            <a:r>
              <a:rPr lang="en-US" altLang="th-TH" smtClean="0"/>
              <a:t>Source:</a:t>
            </a:r>
          </a:p>
          <a:p>
            <a:pPr eaLnBrk="1" hangingPunct="1"/>
            <a:r>
              <a:rPr lang="en-US" altLang="th-TH" smtClean="0"/>
              <a:t>http://www.sandia.gov/pv/docs/Design_and_Installation_of_PV_Systems.htm</a:t>
            </a:r>
          </a:p>
        </p:txBody>
      </p:sp>
    </p:spTree>
    <p:extLst>
      <p:ext uri="{BB962C8B-B14F-4D97-AF65-F5344CB8AC3E}">
        <p14:creationId xmlns:p14="http://schemas.microsoft.com/office/powerpoint/2010/main" val="196971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0F471801-953B-4F30-A297-333D120EDA6F}" type="slidenum">
              <a:rPr lang="en-US" altLang="th-TH" sz="1200" b="0"/>
              <a:pPr eaLnBrk="1" hangingPunct="1"/>
              <a:t>54</a:t>
            </a:fld>
            <a:endParaRPr lang="en-US" altLang="th-TH" sz="1200" b="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This is an example of a stand alone PV system. To pump water in India as shown here, you have the PV arrays which produce electricity, which travels through a disconnect switch and linear current booster to provide power to the water pump. This system is common in underdeveloped countries and agricultural applications. It is very simple to design and has no storage. </a:t>
            </a:r>
          </a:p>
          <a:p>
            <a:pPr eaLnBrk="1" hangingPunct="1"/>
            <a:endParaRPr lang="en-US" altLang="th-TH" smtClean="0"/>
          </a:p>
          <a:p>
            <a:pPr eaLnBrk="1" hangingPunct="1"/>
            <a:r>
              <a:rPr lang="en-US" altLang="th-TH" smtClean="0"/>
              <a:t>Sources:</a:t>
            </a:r>
          </a:p>
          <a:p>
            <a:pPr eaLnBrk="1" hangingPunct="1"/>
            <a:r>
              <a:rPr lang="en-US" altLang="th-TH" smtClean="0"/>
              <a:t>http://www.sandia.gov/pv/docs/WPSize.html</a:t>
            </a:r>
          </a:p>
          <a:p>
            <a:pPr eaLnBrk="1" hangingPunct="1"/>
            <a:r>
              <a:rPr lang="en-US" altLang="th-TH" smtClean="0"/>
              <a:t>http://www.nrel.gov/data/pix/searchpix.cgi?getrec=9085241&amp;display_type=verbose&amp;search_reverse=1</a:t>
            </a:r>
          </a:p>
        </p:txBody>
      </p:sp>
    </p:spTree>
    <p:extLst>
      <p:ext uri="{BB962C8B-B14F-4D97-AF65-F5344CB8AC3E}">
        <p14:creationId xmlns:p14="http://schemas.microsoft.com/office/powerpoint/2010/main" val="42485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45C48FC7-98F5-4BBE-80B1-CCDF07366DC8}" type="slidenum">
              <a:rPr lang="en-US" altLang="th-TH" sz="1200" b="0"/>
              <a:pPr eaLnBrk="1" hangingPunct="1"/>
              <a:t>55</a:t>
            </a:fld>
            <a:endParaRPr lang="en-US" altLang="th-TH" sz="1200" b="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dirty="0" smtClean="0"/>
              <a:t>Here are some examples of stand alone PV systems. The bottom picture is a water pump that is providing water for cows in Wyoming. It actually will fill up a reservoir of water and only keep providing electricity to the pump when it is necessary. You can also see there is a tracking system so that it tracks the sun as it follows it’s arc in the sky and allows more sunlight to be </a:t>
            </a:r>
            <a:r>
              <a:rPr lang="en-US" altLang="th-TH" dirty="0" err="1" smtClean="0"/>
              <a:t>collected.The</a:t>
            </a:r>
            <a:r>
              <a:rPr lang="en-US" altLang="th-TH" dirty="0" smtClean="0"/>
              <a:t> University of Wyoming and several rural electric companies have set up rural demonstration projects to study the durability, maintenance requirements, and useful life of solar-powered water-pumping systems. Because of the vast, rural spaces in Wyoming, PV is a feasible solution to power needs in remote areas where traditional utility infrastructure is not economically viable. A medium-size solar-powered system costs about $12,000. The depth of the well and the amount of water needed on a case-by-case basis determine the size of the system. </a:t>
            </a:r>
          </a:p>
          <a:p>
            <a:pPr eaLnBrk="1" hangingPunct="1"/>
            <a:endParaRPr lang="en-US" altLang="th-TH" dirty="0" smtClean="0"/>
          </a:p>
          <a:p>
            <a:pPr eaLnBrk="1" hangingPunct="1"/>
            <a:r>
              <a:rPr lang="en-US" altLang="th-TH" dirty="0" smtClean="0"/>
              <a:t>The other picture is a water pump that provides water for a farm in Thailand. </a:t>
            </a:r>
          </a:p>
          <a:p>
            <a:pPr eaLnBrk="1" hangingPunct="1"/>
            <a:endParaRPr lang="en-US" altLang="th-TH" dirty="0" smtClean="0"/>
          </a:p>
          <a:p>
            <a:pPr eaLnBrk="1" hangingPunct="1"/>
            <a:r>
              <a:rPr lang="en-US" altLang="th-TH" dirty="0" smtClean="0"/>
              <a:t>Sources:</a:t>
            </a:r>
          </a:p>
          <a:p>
            <a:pPr eaLnBrk="1" hangingPunct="1"/>
            <a:r>
              <a:rPr lang="en-US" altLang="th-TH" dirty="0" smtClean="0"/>
              <a:t>http://www.nrel.gov/data/pix/searchpix.cgi?getrec=3203790&amp;display_type=verbose&amp;search_reverse=1</a:t>
            </a:r>
          </a:p>
          <a:p>
            <a:pPr eaLnBrk="1" hangingPunct="1"/>
            <a:r>
              <a:rPr lang="en-US" altLang="th-TH" dirty="0" smtClean="0"/>
              <a:t>http://www.nrel.gov/data/pix/searchpix.cgi?getrec=714300&amp;display_type=verbose&amp;search_reverse=1Title:</a:t>
            </a:r>
            <a:br>
              <a:rPr lang="en-US" altLang="th-TH" dirty="0" smtClean="0"/>
            </a:br>
            <a:endParaRPr lang="en-US" altLang="th-TH" dirty="0" smtClean="0"/>
          </a:p>
        </p:txBody>
      </p:sp>
    </p:spTree>
    <p:extLst>
      <p:ext uri="{BB962C8B-B14F-4D97-AF65-F5344CB8AC3E}">
        <p14:creationId xmlns:p14="http://schemas.microsoft.com/office/powerpoint/2010/main" val="199764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60C4BED7-6379-4760-A54B-054FE50AAA9B}" type="slidenum">
              <a:rPr lang="en-US" altLang="th-TH" sz="1200" b="0"/>
              <a:pPr eaLnBrk="1" hangingPunct="1"/>
              <a:t>56</a:t>
            </a:fld>
            <a:endParaRPr lang="en-US" altLang="th-TH" sz="1200" b="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mtClean="0"/>
              <a:t>Here are some examples of stand alone PV systems. Communications facilities can be powered by solar technologies, even in remote, rugged terrain. Also, if a natural or human-caused disaster disables the utility grid, solar technologies can maintain power to critical operations. It is very common to see these used for communication stations. </a:t>
            </a:r>
          </a:p>
          <a:p>
            <a:pPr eaLnBrk="1" hangingPunct="1"/>
            <a:endParaRPr lang="en-US" altLang="th-TH" smtClean="0"/>
          </a:p>
          <a:p>
            <a:pPr eaLnBrk="1" hangingPunct="1"/>
            <a:r>
              <a:rPr lang="en-US" altLang="th-TH" smtClean="0"/>
              <a:t>Sources:</a:t>
            </a:r>
          </a:p>
          <a:p>
            <a:pPr eaLnBrk="1" hangingPunct="1"/>
            <a:r>
              <a:rPr lang="en-US" altLang="th-TH" smtClean="0"/>
              <a:t>http://www.nrel.gov/data/pix/Jpegs/11040.jpg</a:t>
            </a:r>
          </a:p>
          <a:p>
            <a:pPr eaLnBrk="1" hangingPunct="1"/>
            <a:r>
              <a:rPr lang="en-US" altLang="th-TH" smtClean="0"/>
              <a:t>http://www.nrel.gov/data/pix/searchpix.cgi?getrec=2737546&amp;display_type=verbose&amp;search_reverse=1</a:t>
            </a:r>
          </a:p>
        </p:txBody>
      </p:sp>
    </p:spTree>
    <p:extLst>
      <p:ext uri="{BB962C8B-B14F-4D97-AF65-F5344CB8AC3E}">
        <p14:creationId xmlns:p14="http://schemas.microsoft.com/office/powerpoint/2010/main" val="5169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9B1CBE66-0C96-4CDA-A892-5268B2168A21}" type="slidenum">
              <a:rPr lang="en-US" altLang="th-TH" sz="1200" b="0"/>
              <a:pPr eaLnBrk="1" hangingPunct="1"/>
              <a:t>57</a:t>
            </a:fld>
            <a:endParaRPr lang="en-US" altLang="th-TH" sz="1200" b="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h-TH" sz="1000" smtClean="0"/>
              <a:t>Here is another example of a stand alone system. This exhibit, dubbed "Solar Independence", is a 4-kW system. It can provide power for one or two homes. It can store up to 51 kW-hrs of electricity that is stored in the portable trailer to the right of the flag. It is made to look like a flag to encourage American patriotism. This is one of the largest mobile power units ever built. It can be used for demonstrations at schools.  </a:t>
            </a:r>
          </a:p>
          <a:p>
            <a:pPr eaLnBrk="1" hangingPunct="1"/>
            <a:endParaRPr lang="en-US" altLang="th-TH" sz="1000" smtClean="0"/>
          </a:p>
          <a:p>
            <a:pPr eaLnBrk="1" hangingPunct="1"/>
            <a:r>
              <a:rPr lang="en-US" altLang="th-TH" sz="1000" smtClean="0"/>
              <a:t>The flag's field of blue consists of PV panels that generate enough electricity to power 1-2 homes. Red and white stripes make it look like the flag. The system was designed by NREL's Ben Kroposki and set up by a host of volunteers from the National Center for Photovoltaics and the Public Affairs Office </a:t>
            </a:r>
          </a:p>
          <a:p>
            <a:pPr eaLnBrk="1" hangingPunct="1"/>
            <a:endParaRPr lang="en-US" altLang="th-TH" sz="1000" smtClean="0"/>
          </a:p>
          <a:p>
            <a:pPr eaLnBrk="1" hangingPunct="1"/>
            <a:r>
              <a:rPr lang="en-US" altLang="th-TH" smtClean="0"/>
              <a:t>Sources:</a:t>
            </a:r>
          </a:p>
          <a:p>
            <a:pPr eaLnBrk="1" hangingPunct="1"/>
            <a:r>
              <a:rPr lang="en-US" altLang="th-TH" smtClean="0"/>
              <a:t>http://www.nrel.gov/data/pix/Jpegs/09654.jpg</a:t>
            </a:r>
          </a:p>
          <a:p>
            <a:pPr eaLnBrk="1" hangingPunct="1"/>
            <a:r>
              <a:rPr lang="en-US" altLang="th-TH" smtClean="0"/>
              <a:t>http://www.nrel.gov/data/pix/searchpix.cgi?getrec=3857226&amp;display_type=verbose&amp;search_reverse=1</a:t>
            </a:r>
          </a:p>
        </p:txBody>
      </p:sp>
    </p:spTree>
    <p:extLst>
      <p:ext uri="{BB962C8B-B14F-4D97-AF65-F5344CB8AC3E}">
        <p14:creationId xmlns:p14="http://schemas.microsoft.com/office/powerpoint/2010/main" val="175958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ยึดวันที่ 3"/>
          <p:cNvSpPr>
            <a:spLocks noGrp="1"/>
          </p:cNvSpPr>
          <p:nvPr>
            <p:ph type="dt" sz="half" idx="10"/>
          </p:nvPr>
        </p:nvSpPr>
        <p:spPr/>
        <p:txBody>
          <a:body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ยึด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10"/>
          </p:nvPr>
        </p:nvSpPr>
        <p:spPr/>
        <p:txBody>
          <a:body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ยึดวันที่ 3"/>
          <p:cNvSpPr>
            <a:spLocks noGrp="1"/>
          </p:cNvSpPr>
          <p:nvPr>
            <p:ph type="dt" sz="half" idx="10"/>
          </p:nvPr>
        </p:nvSpPr>
        <p:spPr/>
        <p:txBody>
          <a:body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11"/>
          </p:nvPr>
        </p:nvSpPr>
        <p:spPr/>
        <p:txBody>
          <a:bodyPr/>
          <a:lstStyle/>
          <a:p>
            <a:endParaRPr lang="th-TH"/>
          </a:p>
        </p:txBody>
      </p:sp>
      <p:sp>
        <p:nvSpPr>
          <p:cNvPr id="6" name="ตัวยึดหมายเลขภาพนิ่ง 5"/>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วันที่ 4"/>
          <p:cNvSpPr>
            <a:spLocks noGrp="1"/>
          </p:cNvSpPr>
          <p:nvPr>
            <p:ph type="dt" sz="half" idx="10"/>
          </p:nvPr>
        </p:nvSpPr>
        <p:spPr/>
        <p:txBody>
          <a:bodyPr/>
          <a:lstStyle/>
          <a:p>
            <a:fld id="{B63D1B4F-E063-4A57-8116-75942D1843CA}" type="datetimeFigureOut">
              <a:rPr lang="th-TH" smtClean="0"/>
              <a:t>20/11/61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ยึด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ยึด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ยึด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ยึดวันที่ 6"/>
          <p:cNvSpPr>
            <a:spLocks noGrp="1"/>
          </p:cNvSpPr>
          <p:nvPr>
            <p:ph type="dt" sz="half" idx="10"/>
          </p:nvPr>
        </p:nvSpPr>
        <p:spPr/>
        <p:txBody>
          <a:bodyPr/>
          <a:lstStyle/>
          <a:p>
            <a:fld id="{B63D1B4F-E063-4A57-8116-75942D1843CA}" type="datetimeFigureOut">
              <a:rPr lang="th-TH" smtClean="0"/>
              <a:t>20/11/61</a:t>
            </a:fld>
            <a:endParaRPr lang="th-TH"/>
          </a:p>
        </p:txBody>
      </p:sp>
      <p:sp>
        <p:nvSpPr>
          <p:cNvPr id="8" name="ตัวยึดท้ายกระดาษ 7"/>
          <p:cNvSpPr>
            <a:spLocks noGrp="1"/>
          </p:cNvSpPr>
          <p:nvPr>
            <p:ph type="ftr" sz="quarter" idx="11"/>
          </p:nvPr>
        </p:nvSpPr>
        <p:spPr/>
        <p:txBody>
          <a:bodyPr/>
          <a:lstStyle/>
          <a:p>
            <a:endParaRPr lang="th-TH"/>
          </a:p>
        </p:txBody>
      </p:sp>
      <p:sp>
        <p:nvSpPr>
          <p:cNvPr id="9" name="ตัวยึดหมายเลขภาพนิ่ง 8"/>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ยึดวันที่ 2"/>
          <p:cNvSpPr>
            <a:spLocks noGrp="1"/>
          </p:cNvSpPr>
          <p:nvPr>
            <p:ph type="dt" sz="half" idx="10"/>
          </p:nvPr>
        </p:nvSpPr>
        <p:spPr/>
        <p:txBody>
          <a:bodyPr/>
          <a:lstStyle/>
          <a:p>
            <a:fld id="{B63D1B4F-E063-4A57-8116-75942D1843CA}" type="datetimeFigureOut">
              <a:rPr lang="th-TH" smtClean="0"/>
              <a:t>20/11/61</a:t>
            </a:fld>
            <a:endParaRPr lang="th-TH"/>
          </a:p>
        </p:txBody>
      </p:sp>
      <p:sp>
        <p:nvSpPr>
          <p:cNvPr id="4" name="ตัวยึดท้ายกระดาษ 3"/>
          <p:cNvSpPr>
            <a:spLocks noGrp="1"/>
          </p:cNvSpPr>
          <p:nvPr>
            <p:ph type="ftr" sz="quarter" idx="11"/>
          </p:nvPr>
        </p:nvSpPr>
        <p:spPr/>
        <p:txBody>
          <a:bodyPr/>
          <a:lstStyle/>
          <a:p>
            <a:endParaRPr lang="th-TH"/>
          </a:p>
        </p:txBody>
      </p:sp>
      <p:sp>
        <p:nvSpPr>
          <p:cNvPr id="5" name="ตัวยึดหมายเลขภาพนิ่ง 4"/>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ยึดวันที่ 1"/>
          <p:cNvSpPr>
            <a:spLocks noGrp="1"/>
          </p:cNvSpPr>
          <p:nvPr>
            <p:ph type="dt" sz="half" idx="10"/>
          </p:nvPr>
        </p:nvSpPr>
        <p:spPr/>
        <p:txBody>
          <a:bodyPr/>
          <a:lstStyle/>
          <a:p>
            <a:fld id="{B63D1B4F-E063-4A57-8116-75942D1843CA}" type="datetimeFigureOut">
              <a:rPr lang="th-TH" smtClean="0"/>
              <a:t>20/11/61</a:t>
            </a:fld>
            <a:endParaRPr lang="th-TH"/>
          </a:p>
        </p:txBody>
      </p:sp>
      <p:sp>
        <p:nvSpPr>
          <p:cNvPr id="3" name="ตัวยึดท้ายกระดาษ 2"/>
          <p:cNvSpPr>
            <a:spLocks noGrp="1"/>
          </p:cNvSpPr>
          <p:nvPr>
            <p:ph type="ftr" sz="quarter" idx="11"/>
          </p:nvPr>
        </p:nvSpPr>
        <p:spPr/>
        <p:txBody>
          <a:bodyPr/>
          <a:lstStyle/>
          <a:p>
            <a:endParaRPr lang="th-TH"/>
          </a:p>
        </p:txBody>
      </p:sp>
      <p:sp>
        <p:nvSpPr>
          <p:cNvPr id="4" name="ตัวยึดหมายเลขภาพนิ่ง 3"/>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B63D1B4F-E063-4A57-8116-75942D1843CA}" type="datetimeFigureOut">
              <a:rPr lang="th-TH" smtClean="0"/>
              <a:t>20/11/61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ยึด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ยึด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ยึดวันที่ 4"/>
          <p:cNvSpPr>
            <a:spLocks noGrp="1"/>
          </p:cNvSpPr>
          <p:nvPr>
            <p:ph type="dt" sz="half" idx="10"/>
          </p:nvPr>
        </p:nvSpPr>
        <p:spPr/>
        <p:txBody>
          <a:bodyPr/>
          <a:lstStyle/>
          <a:p>
            <a:fld id="{B63D1B4F-E063-4A57-8116-75942D1843CA}" type="datetimeFigureOut">
              <a:rPr lang="th-TH" smtClean="0"/>
              <a:t>20/11/61</a:t>
            </a:fld>
            <a:endParaRPr lang="th-TH"/>
          </a:p>
        </p:txBody>
      </p:sp>
      <p:sp>
        <p:nvSpPr>
          <p:cNvPr id="6" name="ตัวยึดท้ายกระดาษ 5"/>
          <p:cNvSpPr>
            <a:spLocks noGrp="1"/>
          </p:cNvSpPr>
          <p:nvPr>
            <p:ph type="ftr" sz="quarter" idx="11"/>
          </p:nvPr>
        </p:nvSpPr>
        <p:spPr/>
        <p:txBody>
          <a:bodyPr/>
          <a:lstStyle/>
          <a:p>
            <a:endParaRPr lang="th-TH"/>
          </a:p>
        </p:txBody>
      </p:sp>
      <p:sp>
        <p:nvSpPr>
          <p:cNvPr id="7" name="ตัวยึดหมายเลขภาพนิ่ง 6"/>
          <p:cNvSpPr>
            <a:spLocks noGrp="1"/>
          </p:cNvSpPr>
          <p:nvPr>
            <p:ph type="sldNum" sz="quarter" idx="12"/>
          </p:nvPr>
        </p:nvSpPr>
        <p:spPr/>
        <p:txBody>
          <a:bodyPr/>
          <a:lstStyle/>
          <a:p>
            <a:fld id="{974D653F-AA46-4DCF-AA7B-9AEAF870020C}" type="slidenum">
              <a:rPr lang="th-TH" smtClean="0"/>
              <a:t>‹#›</a:t>
            </a:fld>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D1B4F-E063-4A57-8116-75942D1843CA}" type="datetimeFigureOut">
              <a:rPr lang="th-TH" smtClean="0"/>
              <a:t>20/11/61</a:t>
            </a:fld>
            <a:endParaRPr lang="th-TH"/>
          </a:p>
        </p:txBody>
      </p:sp>
      <p:sp>
        <p:nvSpPr>
          <p:cNvPr id="5" name="ตัวยึด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ยึด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D653F-AA46-4DCF-AA7B-9AEAF870020C}" type="slidenum">
              <a:rPr lang="th-TH" smtClean="0"/>
              <a:t>‹#›</a:t>
            </a:fld>
            <a:endParaRPr lang="th-T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hyperlink" Target="http://www.google.co.th/url?sa=i&amp;rct=j&amp;q=&amp;esrc=s&amp;frm=1&amp;source=images&amp;cd=&amp;cad=rja&amp;docid=a4cRdSxu1uiBdM&amp;tbnid=5bUcCa9yUyME7M:&amp;ved=0CAUQjRw&amp;url=http://www.weloveshopping.com/shop/showproduct.php?pid=1181044&amp;shopid=24614&amp;ei=atc6Uvi9C8j4rQeYgYGYAQ&amp;psig=AFQjCNHv1Vf27hz8VyC12PlGM5ukpW9EjQ&amp;ust=1379674342195832" TargetMode="External"/><Relationship Id="rId1" Type="http://schemas.openxmlformats.org/officeDocument/2006/relationships/slideLayout" Target="../slideLayouts/slideLayout2.xml"/><Relationship Id="rId6" Type="http://schemas.openxmlformats.org/officeDocument/2006/relationships/hyperlink" Target="http://www.google.co.th/url?sa=i&amp;rct=j&amp;q=&amp;esrc=s&amp;frm=1&amp;source=images&amp;cd=&amp;cad=rja&amp;docid=fi0C3rzLDRnMIM&amp;tbnid=cskb2YksO1zaYM:&amp;ved=0CAUQjRw&amp;url=http://hqrp.com/kaneka-110w-solar-panel-hybrid-u-type-pv-module.html&amp;ei=h9g6UvuFNsXprAedtIHgDg&amp;psig=AFQjCNHKR05hpClKlz1drCqlijW1h2gHCg&amp;ust=1379674542521843" TargetMode="External"/><Relationship Id="rId5" Type="http://schemas.openxmlformats.org/officeDocument/2006/relationships/image" Target="../media/image34.jpeg"/><Relationship Id="rId4" Type="http://schemas.openxmlformats.org/officeDocument/2006/relationships/hyperlink" Target="http://www.google.co.th/url?sa=i&amp;rct=j&amp;q=&amp;esrc=s&amp;frm=1&amp;source=images&amp;cd=&amp;cad=rja&amp;docid=zyL9nriI8594qM&amp;tbnid=5Roo-ji9EDrkZM:&amp;ved=0CAUQjRw&amp;url=http://www.t-how.com/tag/%E0%B8%AD%E0%B8%B0%E0%B8%A1%E0%B8%AD%E0%B8%A3%E0%B9%8C%E0%B8%9F%E0%B8%B1%E0%B8%AA%E0%B8%8B%E0%B8%B4%E0%B8%A5%E0%B8%B4%E0%B8%84%E0%B8%AD%E0%B8%99/&amp;ei=xNc6UtbBHoWHrgfFroGwBw&amp;psig=AFQjCNGaeZ4PQvzKmkCdZFJUqPoOTG6m5A&amp;ust=1379674430570301"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683568" y="332656"/>
            <a:ext cx="6102424" cy="646331"/>
          </a:xfrm>
          <a:prstGeom prst="rect">
            <a:avLst/>
          </a:prstGeom>
        </p:spPr>
        <p:txBody>
          <a:bodyPr wrap="square">
            <a:spAutoFit/>
          </a:bodyPr>
          <a:lstStyle/>
          <a:p>
            <a:pPr>
              <a:spcAft>
                <a:spcPts val="0"/>
              </a:spcAft>
              <a:tabLst>
                <a:tab pos="4410710" algn="l"/>
              </a:tabLst>
            </a:pPr>
            <a:r>
              <a:rPr lang="en-US" sz="3600" b="1" dirty="0" smtClean="0">
                <a:latin typeface="Calibri" panose="020F0502020204030204" pitchFamily="34" charset="0"/>
                <a:ea typeface="Times New Roman" panose="02020603050405020304" pitchFamily="18" charset="0"/>
                <a:cs typeface="Calibri" panose="020F0502020204030204" pitchFamily="34" charset="0"/>
              </a:rPr>
              <a:t>Photovoltaic </a:t>
            </a:r>
            <a:r>
              <a:rPr lang="en-US" sz="3600" b="1" dirty="0">
                <a:latin typeface="Calibri" panose="020F0502020204030204" pitchFamily="34" charset="0"/>
                <a:ea typeface="Times New Roman" panose="02020603050405020304" pitchFamily="18" charset="0"/>
                <a:cs typeface="Calibri" panose="020F0502020204030204" pitchFamily="34" charset="0"/>
              </a:rPr>
              <a:t>System</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6" name="ตัวเชื่อมต่อตรง 5"/>
          <p:cNvCxnSpPr/>
          <p:nvPr/>
        </p:nvCxnSpPr>
        <p:spPr>
          <a:xfrm>
            <a:off x="755576" y="1196752"/>
            <a:ext cx="7704856"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สี่เหลี่ยมผืนผ้า 6"/>
          <p:cNvSpPr/>
          <p:nvPr/>
        </p:nvSpPr>
        <p:spPr>
          <a:xfrm>
            <a:off x="3635896" y="6021288"/>
            <a:ext cx="6102424" cy="584775"/>
          </a:xfrm>
          <a:prstGeom prst="rect">
            <a:avLst/>
          </a:prstGeom>
        </p:spPr>
        <p:txBody>
          <a:bodyPr wrap="square">
            <a:spAutoFit/>
          </a:bodyPr>
          <a:lstStyle/>
          <a:p>
            <a:pPr>
              <a:spcAft>
                <a:spcPts val="0"/>
              </a:spcAft>
              <a:tabLst>
                <a:tab pos="4410710" algn="l"/>
              </a:tabLst>
            </a:pPr>
            <a:r>
              <a:rPr lang="en-US" sz="3200" b="1" dirty="0" smtClean="0">
                <a:latin typeface="Calibri" panose="020F0502020204030204" pitchFamily="34" charset="0"/>
                <a:ea typeface="Times New Roman" panose="02020603050405020304" pitchFamily="18" charset="0"/>
                <a:cs typeface="Calibri" panose="020F0502020204030204" pitchFamily="34" charset="0"/>
              </a:rPr>
              <a:t>                    Hathaithip </a:t>
            </a:r>
            <a:r>
              <a:rPr lang="en-US" sz="3200" b="1" dirty="0" err="1" smtClean="0">
                <a:latin typeface="Calibri" panose="020F0502020204030204" pitchFamily="34" charset="0"/>
                <a:ea typeface="Times New Roman" panose="02020603050405020304" pitchFamily="18" charset="0"/>
                <a:cs typeface="Calibri" panose="020F0502020204030204" pitchFamily="34" charset="0"/>
              </a:rPr>
              <a:t>Sintuya</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รูปภาพ 7"/>
          <p:cNvPicPr>
            <a:picLocks noChangeAspect="1"/>
          </p:cNvPicPr>
          <p:nvPr/>
        </p:nvPicPr>
        <p:blipFill rotWithShape="1">
          <a:blip r:embed="rId3" cstate="print">
            <a:extLst>
              <a:ext uri="{28A0092B-C50C-407E-A947-70E740481C1C}">
                <a14:useLocalDpi xmlns:a14="http://schemas.microsoft.com/office/drawing/2010/main" val="0"/>
              </a:ext>
            </a:extLst>
          </a:blip>
          <a:srcRect l="7753" t="26876" r="3865" b="21439"/>
          <a:stretch/>
        </p:blipFill>
        <p:spPr>
          <a:xfrm>
            <a:off x="733683" y="2060848"/>
            <a:ext cx="7572264" cy="3321168"/>
          </a:xfrm>
          <a:prstGeom prst="rect">
            <a:avLst/>
          </a:prstGeom>
        </p:spPr>
      </p:pic>
    </p:spTree>
    <p:extLst>
      <p:ext uri="{BB962C8B-B14F-4D97-AF65-F5344CB8AC3E}">
        <p14:creationId xmlns:p14="http://schemas.microsoft.com/office/powerpoint/2010/main" val="365835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wavelength-100.jpg"/>
          <p:cNvPicPr>
            <a:picLocks noChangeAspect="1" noChangeArrowheads="1"/>
          </p:cNvPicPr>
          <p:nvPr/>
        </p:nvPicPr>
        <p:blipFill>
          <a:blip r:embed="rId2" cstate="print"/>
          <a:srcRect/>
          <a:stretch>
            <a:fillRect/>
          </a:stretch>
        </p:blipFill>
        <p:spPr bwMode="auto">
          <a:xfrm>
            <a:off x="1115616" y="908720"/>
            <a:ext cx="6696744" cy="425253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9128" t="16360" r="42170" b="22610"/>
          <a:stretch>
            <a:fillRect/>
          </a:stretch>
        </p:blipFill>
        <p:spPr bwMode="auto">
          <a:xfrm>
            <a:off x="0" y="-99392"/>
            <a:ext cx="9159574" cy="6453336"/>
          </a:xfrm>
          <a:prstGeom prst="rect">
            <a:avLst/>
          </a:prstGeom>
          <a:noFill/>
          <a:ln w="9525">
            <a:noFill/>
            <a:miter lim="800000"/>
            <a:headEnd/>
            <a:tailEnd/>
          </a:ln>
        </p:spPr>
      </p:pic>
      <p:sp>
        <p:nvSpPr>
          <p:cNvPr id="5" name="สี่เหลี่ยมผืนผ้า 4"/>
          <p:cNvSpPr/>
          <p:nvPr/>
        </p:nvSpPr>
        <p:spPr>
          <a:xfrm>
            <a:off x="3779912" y="6453336"/>
            <a:ext cx="5364088" cy="369332"/>
          </a:xfrm>
          <a:prstGeom prst="rect">
            <a:avLst/>
          </a:prstGeom>
        </p:spPr>
        <p:txBody>
          <a:bodyPr wrap="square">
            <a:spAutoFit/>
          </a:bodyPr>
          <a:lstStyle/>
          <a:p>
            <a:r>
              <a:rPr lang="en-US" sz="1800" dirty="0" smtClean="0"/>
              <a:t>https://www.youtube.com/watch?v=P7CmSW9xF1A</a:t>
            </a:r>
            <a:endParaRPr lang="th-TH"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สี่เหลี่ยมผืนผ้า 4"/>
          <p:cNvSpPr/>
          <p:nvPr/>
        </p:nvSpPr>
        <p:spPr>
          <a:xfrm>
            <a:off x="3203848" y="6237312"/>
            <a:ext cx="5724128" cy="646331"/>
          </a:xfrm>
          <a:prstGeom prst="rect">
            <a:avLst/>
          </a:prstGeom>
        </p:spPr>
        <p:txBody>
          <a:bodyPr wrap="square">
            <a:spAutoFit/>
          </a:bodyPr>
          <a:lstStyle/>
          <a:p>
            <a:pPr algn="r"/>
            <a:r>
              <a:rPr lang="en-US" sz="1800" dirty="0" smtClean="0"/>
              <a:t>http://www.ces.fau.edu/nasa/module-2/correlation-between-temperature-and-radiation.php</a:t>
            </a:r>
            <a:endParaRPr lang="th-TH" sz="1800" dirty="0"/>
          </a:p>
        </p:txBody>
      </p:sp>
      <p:pic>
        <p:nvPicPr>
          <p:cNvPr id="22532" name="Picture 4" descr="surface temp of the sun &amp;amp; earth"/>
          <p:cNvPicPr>
            <a:picLocks noChangeAspect="1" noChangeArrowheads="1"/>
          </p:cNvPicPr>
          <p:nvPr/>
        </p:nvPicPr>
        <p:blipFill>
          <a:blip r:embed="rId2" cstate="print"/>
          <a:srcRect/>
          <a:stretch>
            <a:fillRect/>
          </a:stretch>
        </p:blipFill>
        <p:spPr bwMode="auto">
          <a:xfrm>
            <a:off x="2091727" y="260648"/>
            <a:ext cx="4928545" cy="3168352"/>
          </a:xfrm>
          <a:prstGeom prst="rect">
            <a:avLst/>
          </a:prstGeom>
          <a:noFill/>
        </p:spPr>
      </p:pic>
      <p:sp>
        <p:nvSpPr>
          <p:cNvPr id="7" name="สี่เหลี่ยมผืนผ้า 6"/>
          <p:cNvSpPr/>
          <p:nvPr/>
        </p:nvSpPr>
        <p:spPr>
          <a:xfrm>
            <a:off x="2195736" y="3429000"/>
            <a:ext cx="4572000" cy="954107"/>
          </a:xfrm>
          <a:prstGeom prst="rect">
            <a:avLst/>
          </a:prstGeom>
        </p:spPr>
        <p:txBody>
          <a:bodyPr>
            <a:spAutoFit/>
          </a:bodyPr>
          <a:lstStyle/>
          <a:p>
            <a:pPr algn="ctr"/>
            <a:r>
              <a:rPr lang="el-GR" b="1" dirty="0"/>
              <a:t>λ </a:t>
            </a:r>
            <a:r>
              <a:rPr lang="en-US" b="1" dirty="0"/>
              <a:t>max = constant/T </a:t>
            </a:r>
            <a:br>
              <a:rPr lang="en-US" b="1" dirty="0"/>
            </a:br>
            <a:r>
              <a:rPr lang="en-US" b="1" dirty="0"/>
              <a:t>Wien's Law </a:t>
            </a:r>
            <a:endParaRPr lang="th-TH" dirty="0"/>
          </a:p>
        </p:txBody>
      </p:sp>
      <p:sp>
        <p:nvSpPr>
          <p:cNvPr id="8" name="สี่เหลี่ยมผืนผ้า 7"/>
          <p:cNvSpPr/>
          <p:nvPr/>
        </p:nvSpPr>
        <p:spPr>
          <a:xfrm>
            <a:off x="179512" y="4365104"/>
            <a:ext cx="8784976" cy="1938992"/>
          </a:xfrm>
          <a:prstGeom prst="rect">
            <a:avLst/>
          </a:prstGeom>
        </p:spPr>
        <p:txBody>
          <a:bodyPr wrap="square">
            <a:spAutoFit/>
          </a:bodyPr>
          <a:lstStyle/>
          <a:p>
            <a:r>
              <a:rPr lang="en-US" sz="2400" dirty="0"/>
              <a:t>The wavelength at which maximum radiation is emitted is expressed by the Greek letter “</a:t>
            </a:r>
            <a:r>
              <a:rPr lang="en-US" sz="2400" b="1" dirty="0"/>
              <a:t> λ </a:t>
            </a:r>
            <a:r>
              <a:rPr lang="en-US" sz="2400" dirty="0"/>
              <a:t>” (lambda). T is the object's temperature in Kelvin, and the constant is 2,897 </a:t>
            </a:r>
            <a:r>
              <a:rPr lang="en-US" sz="2400" dirty="0" err="1"/>
              <a:t>μm</a:t>
            </a:r>
            <a:r>
              <a:rPr lang="en-US" sz="2400" dirty="0"/>
              <a:t> (micrometers). The higher the object's temperature, the faster the molecules will vibrate and the shorter the wavelength will be.</a:t>
            </a:r>
            <a:endParaRPr lang="th-TH"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radiation of the sun vs the earth"/>
          <p:cNvPicPr>
            <a:picLocks noChangeAspect="1" noChangeArrowheads="1"/>
          </p:cNvPicPr>
          <p:nvPr/>
        </p:nvPicPr>
        <p:blipFill>
          <a:blip r:embed="rId2" cstate="print"/>
          <a:srcRect/>
          <a:stretch>
            <a:fillRect/>
          </a:stretch>
        </p:blipFill>
        <p:spPr bwMode="auto">
          <a:xfrm>
            <a:off x="827584" y="404664"/>
            <a:ext cx="7570423" cy="5688632"/>
          </a:xfrm>
          <a:prstGeom prst="rect">
            <a:avLst/>
          </a:prstGeom>
          <a:noFill/>
        </p:spPr>
      </p:pic>
      <p:sp>
        <p:nvSpPr>
          <p:cNvPr id="5" name="สี่เหลี่ยมผืนผ้า 4"/>
          <p:cNvSpPr/>
          <p:nvPr/>
        </p:nvSpPr>
        <p:spPr>
          <a:xfrm>
            <a:off x="3203848" y="6211669"/>
            <a:ext cx="5724128" cy="646331"/>
          </a:xfrm>
          <a:prstGeom prst="rect">
            <a:avLst/>
          </a:prstGeom>
        </p:spPr>
        <p:txBody>
          <a:bodyPr wrap="square">
            <a:spAutoFit/>
          </a:bodyPr>
          <a:lstStyle/>
          <a:p>
            <a:pPr algn="r"/>
            <a:r>
              <a:rPr lang="en-US" sz="1800" dirty="0" smtClean="0"/>
              <a:t>http://www.ces.fau.edu/nasa/module-2/correlation-between-temperature-and-radiation.php</a:t>
            </a:r>
            <a:endParaRPr lang="th-TH"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l="21303" t="8485" r="20033" b="14735"/>
          <a:stretch>
            <a:fillRect/>
          </a:stretch>
        </p:blipFill>
        <p:spPr bwMode="auto">
          <a:xfrm>
            <a:off x="-36512" y="129395"/>
            <a:ext cx="9144001" cy="6728605"/>
          </a:xfrm>
          <a:prstGeom prst="rect">
            <a:avLst/>
          </a:prstGeom>
          <a:noFill/>
          <a:ln w="9525">
            <a:noFill/>
            <a:miter lim="800000"/>
            <a:headEnd/>
            <a:tailEnd/>
          </a:ln>
        </p:spPr>
      </p:pic>
      <p:sp>
        <p:nvSpPr>
          <p:cNvPr id="5" name="สี่เหลี่ยมผืนผ้า 4"/>
          <p:cNvSpPr/>
          <p:nvPr/>
        </p:nvSpPr>
        <p:spPr>
          <a:xfrm>
            <a:off x="4572000" y="6457890"/>
            <a:ext cx="4572000" cy="400110"/>
          </a:xfrm>
          <a:prstGeom prst="rect">
            <a:avLst/>
          </a:prstGeom>
        </p:spPr>
        <p:txBody>
          <a:bodyPr>
            <a:spAutoFit/>
          </a:bodyPr>
          <a:lstStyle/>
          <a:p>
            <a:r>
              <a:rPr lang="en-US" sz="2000" dirty="0" smtClean="0"/>
              <a:t>http://slideplayer.com/slide/5780877/</a:t>
            </a:r>
            <a:endParaRPr lang="th-TH"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เนื้อหา 2"/>
          <p:cNvSpPr>
            <a:spLocks noGrp="1"/>
          </p:cNvSpPr>
          <p:nvPr>
            <p:ph idx="1"/>
          </p:nvPr>
        </p:nvSpPr>
        <p:spPr/>
        <p:txBody>
          <a:bodyPr/>
          <a:lstStyle/>
          <a:p>
            <a:endParaRPr lang="th-TH"/>
          </a:p>
        </p:txBody>
      </p:sp>
      <p:pic>
        <p:nvPicPr>
          <p:cNvPr id="1026" name="Picture 2" descr="https://greenpassivesolar.com/wp-content/uploads/2010/04/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41" y="404664"/>
            <a:ext cx="8250913" cy="5869552"/>
          </a:xfrm>
          <a:prstGeom prst="rect">
            <a:avLst/>
          </a:prstGeom>
          <a:noFill/>
          <a:extLst>
            <a:ext uri="{909E8E84-426E-40DD-AFC4-6F175D3DCCD1}">
              <a14:hiddenFill xmlns:a14="http://schemas.microsoft.com/office/drawing/2010/main">
                <a:solidFill>
                  <a:srgbClr val="FFFFFF"/>
                </a:solidFill>
              </a14:hiddenFill>
            </a:ext>
          </a:extLst>
        </p:spPr>
      </p:pic>
      <p:sp>
        <p:nvSpPr>
          <p:cNvPr id="4" name="กล่องข้อความ 3"/>
          <p:cNvSpPr txBox="1"/>
          <p:nvPr/>
        </p:nvSpPr>
        <p:spPr>
          <a:xfrm>
            <a:off x="3779912" y="6126163"/>
            <a:ext cx="4176464" cy="523220"/>
          </a:xfrm>
          <a:prstGeom prst="rect">
            <a:avLst/>
          </a:prstGeom>
          <a:noFill/>
        </p:spPr>
        <p:txBody>
          <a:bodyPr wrap="square" rtlCol="0">
            <a:spAutoFit/>
          </a:bodyPr>
          <a:lstStyle/>
          <a:p>
            <a:r>
              <a:rPr lang="en-US" dirty="0" smtClean="0"/>
              <a:t>Sun Path</a:t>
            </a:r>
            <a:endParaRPr lang="th-TH" dirty="0"/>
          </a:p>
        </p:txBody>
      </p:sp>
      <p:sp>
        <p:nvSpPr>
          <p:cNvPr id="5" name="สี่เหลี่ยมผืนผ้า 4"/>
          <p:cNvSpPr/>
          <p:nvPr/>
        </p:nvSpPr>
        <p:spPr>
          <a:xfrm>
            <a:off x="0" y="6332436"/>
            <a:ext cx="4572000" cy="461665"/>
          </a:xfrm>
          <a:prstGeom prst="rect">
            <a:avLst/>
          </a:prstGeom>
        </p:spPr>
        <p:txBody>
          <a:bodyPr>
            <a:spAutoFit/>
          </a:bodyPr>
          <a:lstStyle/>
          <a:p>
            <a:r>
              <a:rPr lang="en-US" sz="1200" dirty="0"/>
              <a:t>https://greenpassivesolar.com/passive-solar/scientific-principles/movement-of-the-sun/</a:t>
            </a:r>
            <a:endParaRPr lang="th-TH" sz="1200" dirty="0"/>
          </a:p>
        </p:txBody>
      </p:sp>
    </p:spTree>
    <p:extLst>
      <p:ext uri="{BB962C8B-B14F-4D97-AF65-F5344CB8AC3E}">
        <p14:creationId xmlns:p14="http://schemas.microsoft.com/office/powerpoint/2010/main" val="4257398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pPr eaLnBrk="1" hangingPunct="1"/>
            <a:r>
              <a:rPr lang="en-US" altLang="th-TH" dirty="0" smtClean="0"/>
              <a:t>Photovoltaic (PV) 	</a:t>
            </a:r>
          </a:p>
        </p:txBody>
      </p:sp>
      <p:sp>
        <p:nvSpPr>
          <p:cNvPr id="33795" name="Rectangle 3"/>
          <p:cNvSpPr>
            <a:spLocks noGrp="1" noChangeArrowheads="1"/>
          </p:cNvSpPr>
          <p:nvPr>
            <p:ph type="body" idx="1"/>
          </p:nvPr>
        </p:nvSpPr>
        <p:spPr/>
        <p:txBody>
          <a:bodyPr/>
          <a:lstStyle/>
          <a:p>
            <a:pPr eaLnBrk="1" hangingPunct="1"/>
            <a:r>
              <a:rPr lang="en-US" altLang="th-TH" dirty="0" smtClean="0"/>
              <a:t> Cell &lt; Module &lt; Panel &lt; Array</a:t>
            </a:r>
          </a:p>
          <a:p>
            <a:pPr eaLnBrk="1" hangingPunct="1"/>
            <a:endParaRPr lang="en-US" altLang="th-TH" dirty="0" smtClean="0"/>
          </a:p>
          <a:p>
            <a:pPr eaLnBrk="1" hangingPunct="1"/>
            <a:endParaRPr lang="en-US" altLang="th-TH" dirty="0" smtClean="0"/>
          </a:p>
          <a:p>
            <a:pPr eaLnBrk="1" hangingPunct="1"/>
            <a:endParaRPr lang="en-US" altLang="th-TH" dirty="0" smtClean="0"/>
          </a:p>
          <a:p>
            <a:pPr eaLnBrk="1" hangingPunct="1"/>
            <a:endParaRPr lang="en-US" altLang="th-TH" dirty="0" smtClean="0"/>
          </a:p>
          <a:p>
            <a:pPr eaLnBrk="1" hangingPunct="1"/>
            <a:endParaRPr lang="en-US" altLang="th-TH" dirty="0" smtClean="0"/>
          </a:p>
        </p:txBody>
      </p:sp>
      <p:pic>
        <p:nvPicPr>
          <p:cNvPr id="33796" name="Picture 5" descr="cell-module-arra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69" y="2971801"/>
            <a:ext cx="3714750" cy="28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etap.com/renewable-energy/renewable-energy-images/solar-panel-diagram.jpg"/>
          <p:cNvPicPr>
            <a:picLocks noChangeAspect="1" noChangeArrowheads="1"/>
          </p:cNvPicPr>
          <p:nvPr/>
        </p:nvPicPr>
        <p:blipFill>
          <a:blip r:embed="rId3" cstate="print"/>
          <a:srcRect/>
          <a:stretch>
            <a:fillRect/>
          </a:stretch>
        </p:blipFill>
        <p:spPr bwMode="auto">
          <a:xfrm>
            <a:off x="5004048" y="2636912"/>
            <a:ext cx="3739157" cy="2841761"/>
          </a:xfrm>
          <a:prstGeom prst="rect">
            <a:avLst/>
          </a:prstGeom>
          <a:noFill/>
        </p:spPr>
      </p:pic>
    </p:spTree>
    <p:extLst>
      <p:ext uri="{BB962C8B-B14F-4D97-AF65-F5344CB8AC3E}">
        <p14:creationId xmlns:p14="http://schemas.microsoft.com/office/powerpoint/2010/main" val="246732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1017" y="1911563"/>
            <a:ext cx="47625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5"/>
          <p:cNvSpPr>
            <a:spLocks noChangeArrowheads="1"/>
          </p:cNvSpPr>
          <p:nvPr/>
        </p:nvSpPr>
        <p:spPr bwMode="auto">
          <a:xfrm>
            <a:off x="612560" y="1010824"/>
            <a:ext cx="311598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h-TH" sz="2700" dirty="0"/>
              <a:t>PV technology basics</a:t>
            </a:r>
          </a:p>
        </p:txBody>
      </p:sp>
      <p:sp>
        <p:nvSpPr>
          <p:cNvPr id="4102" name="Rectangle 6"/>
          <p:cNvSpPr>
            <a:spLocks noChangeArrowheads="1"/>
          </p:cNvSpPr>
          <p:nvPr/>
        </p:nvSpPr>
        <p:spPr bwMode="auto">
          <a:xfrm>
            <a:off x="472737" y="1495573"/>
            <a:ext cx="2654423" cy="379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th-TH" sz="2100" dirty="0">
              <a:solidFill>
                <a:srgbClr val="000000"/>
              </a:solidFill>
            </a:endParaRPr>
          </a:p>
          <a:p>
            <a:endParaRPr lang="en-US" altLang="th-TH" sz="2100" dirty="0">
              <a:solidFill>
                <a:srgbClr val="000000"/>
              </a:solidFill>
            </a:endParaRPr>
          </a:p>
          <a:p>
            <a:pPr>
              <a:buFontTx/>
              <a:buChar char="•"/>
            </a:pPr>
            <a:r>
              <a:rPr lang="en-US" altLang="th-TH" sz="2100" dirty="0">
                <a:solidFill>
                  <a:srgbClr val="000000"/>
                </a:solidFill>
              </a:rPr>
              <a:t>silicon (Si), </a:t>
            </a:r>
          </a:p>
          <a:p>
            <a:pPr>
              <a:buFontTx/>
              <a:buChar char="•"/>
            </a:pPr>
            <a:r>
              <a:rPr lang="en-US" altLang="th-TH" sz="2100" dirty="0">
                <a:solidFill>
                  <a:srgbClr val="000000"/>
                </a:solidFill>
              </a:rPr>
              <a:t>gallium arsenide (GaAs), </a:t>
            </a:r>
          </a:p>
          <a:p>
            <a:pPr>
              <a:buFontTx/>
              <a:buChar char="•"/>
            </a:pPr>
            <a:r>
              <a:rPr lang="en-US" altLang="th-TH" sz="2100" dirty="0">
                <a:solidFill>
                  <a:srgbClr val="000000"/>
                </a:solidFill>
              </a:rPr>
              <a:t>cadmium telluride (</a:t>
            </a:r>
            <a:r>
              <a:rPr lang="en-US" altLang="th-TH" sz="2100" dirty="0" err="1">
                <a:solidFill>
                  <a:srgbClr val="000000"/>
                </a:solidFill>
              </a:rPr>
              <a:t>CdTe</a:t>
            </a:r>
            <a:r>
              <a:rPr lang="en-US" altLang="th-TH" sz="2100" dirty="0">
                <a:solidFill>
                  <a:srgbClr val="000000"/>
                </a:solidFill>
              </a:rPr>
              <a:t>), </a:t>
            </a:r>
          </a:p>
          <a:p>
            <a:pPr>
              <a:buFontTx/>
              <a:buChar char="•"/>
            </a:pPr>
            <a:r>
              <a:rPr lang="en-US" altLang="th-TH" sz="2100" dirty="0">
                <a:solidFill>
                  <a:srgbClr val="000000"/>
                </a:solidFill>
              </a:rPr>
              <a:t>copper indium </a:t>
            </a:r>
            <a:r>
              <a:rPr lang="en-US" altLang="th-TH" sz="2100" dirty="0" err="1">
                <a:solidFill>
                  <a:srgbClr val="000000"/>
                </a:solidFill>
              </a:rPr>
              <a:t>diselenide</a:t>
            </a:r>
            <a:r>
              <a:rPr lang="en-US" altLang="th-TH" sz="2100" dirty="0">
                <a:solidFill>
                  <a:srgbClr val="000000"/>
                </a:solidFill>
              </a:rPr>
              <a:t> (CIS), </a:t>
            </a:r>
          </a:p>
          <a:p>
            <a:pPr>
              <a:buFontTx/>
              <a:buChar char="•"/>
            </a:pPr>
            <a:r>
              <a:rPr lang="en-US" altLang="th-TH" sz="2100" dirty="0">
                <a:solidFill>
                  <a:srgbClr val="000000"/>
                </a:solidFill>
              </a:rPr>
              <a:t>hydrogenated amorphous silicon.</a:t>
            </a:r>
            <a:r>
              <a:rPr lang="en-US" altLang="th-TH" sz="975" dirty="0">
                <a:solidFill>
                  <a:srgbClr val="000000"/>
                </a:solidFill>
              </a:rPr>
              <a:t> </a:t>
            </a:r>
          </a:p>
          <a:p>
            <a:endParaRPr lang="en-US" altLang="th-TH" sz="975" dirty="0">
              <a:solidFill>
                <a:srgbClr val="000000"/>
              </a:solidFill>
            </a:endParaRPr>
          </a:p>
        </p:txBody>
      </p:sp>
      <p:sp>
        <p:nvSpPr>
          <p:cNvPr id="4103" name="Rectangle 7"/>
          <p:cNvSpPr>
            <a:spLocks noChangeArrowheads="1"/>
          </p:cNvSpPr>
          <p:nvPr/>
        </p:nvSpPr>
        <p:spPr bwMode="auto">
          <a:xfrm>
            <a:off x="1593542" y="5374310"/>
            <a:ext cx="6000750" cy="36933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th-TH" sz="900" dirty="0"/>
              <a:t>There are significant differences between the best performance and the theoretically predicted value for each material; closing these gaps is the subject of ongoing research (see figure).</a:t>
            </a:r>
            <a:endParaRPr lang="en-US" altLang="th-TH" sz="975" dirty="0"/>
          </a:p>
        </p:txBody>
      </p:sp>
      <p:sp>
        <p:nvSpPr>
          <p:cNvPr id="4104" name="Rectangle 8"/>
          <p:cNvSpPr>
            <a:spLocks noGrp="1" noChangeArrowheads="1"/>
          </p:cNvSpPr>
          <p:nvPr>
            <p:ph type="title" idx="4294967295"/>
          </p:nvPr>
        </p:nvSpPr>
        <p:spPr>
          <a:xfrm>
            <a:off x="612559" y="1287263"/>
            <a:ext cx="3445091" cy="857250"/>
          </a:xfrm>
        </p:spPr>
        <p:txBody>
          <a:bodyPr>
            <a:normAutofit/>
          </a:bodyPr>
          <a:lstStyle/>
          <a:p>
            <a:r>
              <a:rPr lang="en-US" altLang="th-TH" sz="1050" dirty="0">
                <a:solidFill>
                  <a:srgbClr val="000000"/>
                </a:solidFill>
                <a:latin typeface="Lucida Grande" charset="0"/>
              </a:rPr>
              <a:t>Applicable semiconductor materials&gt; Cell Efficiencies</a:t>
            </a:r>
            <a:endParaRPr lang="en-US" altLang="th-TH" sz="4950" dirty="0"/>
          </a:p>
        </p:txBody>
      </p:sp>
    </p:spTree>
    <p:extLst>
      <p:ext uri="{BB962C8B-B14F-4D97-AF65-F5344CB8AC3E}">
        <p14:creationId xmlns:p14="http://schemas.microsoft.com/office/powerpoint/2010/main" val="4123398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2266280" y="2276872"/>
            <a:ext cx="4898008" cy="1015663"/>
          </a:xfrm>
          <a:prstGeom prst="rect">
            <a:avLst/>
          </a:prstGeom>
        </p:spPr>
        <p:txBody>
          <a:bodyPr wrap="none">
            <a:spAutoFit/>
          </a:bodyPr>
          <a:lstStyle/>
          <a:p>
            <a:r>
              <a:rPr lang="en-US" sz="6000" dirty="0" smtClean="0"/>
              <a:t>Semiconductor</a:t>
            </a:r>
            <a:endParaRPr lang="th-TH" sz="6000" dirty="0"/>
          </a:p>
        </p:txBody>
      </p:sp>
    </p:spTree>
    <p:extLst>
      <p:ext uri="{BB962C8B-B14F-4D97-AF65-F5344CB8AC3E}">
        <p14:creationId xmlns:p14="http://schemas.microsoft.com/office/powerpoint/2010/main" val="237995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84"/>
            <a:ext cx="8229600" cy="1143000"/>
          </a:xfrm>
        </p:spPr>
        <p:txBody>
          <a:bodyPr/>
          <a:lstStyle/>
          <a:p>
            <a:r>
              <a:rPr lang="en-US" dirty="0" smtClean="0"/>
              <a:t>Type of semiconductor</a:t>
            </a:r>
            <a:endParaRPr lang="th-TH" dirty="0"/>
          </a:p>
        </p:txBody>
      </p:sp>
      <p:pic>
        <p:nvPicPr>
          <p:cNvPr id="2050" name="Picture 2" descr="13"/>
          <p:cNvPicPr>
            <a:picLocks noChangeAspect="1" noChangeArrowheads="1"/>
          </p:cNvPicPr>
          <p:nvPr/>
        </p:nvPicPr>
        <p:blipFill>
          <a:blip r:embed="rId2" cstate="print"/>
          <a:srcRect/>
          <a:stretch>
            <a:fillRect/>
          </a:stretch>
        </p:blipFill>
        <p:spPr bwMode="auto">
          <a:xfrm>
            <a:off x="190500" y="-4184650"/>
            <a:ext cx="13258800" cy="3829050"/>
          </a:xfrm>
          <a:prstGeom prst="rect">
            <a:avLst/>
          </a:prstGeom>
          <a:noFill/>
        </p:spPr>
      </p:pic>
      <p:pic>
        <p:nvPicPr>
          <p:cNvPr id="2052" name="Picture 4" descr="13"/>
          <p:cNvPicPr>
            <a:picLocks noChangeAspect="1" noChangeArrowheads="1"/>
          </p:cNvPicPr>
          <p:nvPr/>
        </p:nvPicPr>
        <p:blipFill>
          <a:blip r:embed="rId2" cstate="print"/>
          <a:srcRect/>
          <a:stretch>
            <a:fillRect/>
          </a:stretch>
        </p:blipFill>
        <p:spPr bwMode="auto">
          <a:xfrm>
            <a:off x="190500" y="-4184650"/>
            <a:ext cx="13258800" cy="3829050"/>
          </a:xfrm>
          <a:prstGeom prst="rect">
            <a:avLst/>
          </a:prstGeom>
          <a:noFill/>
        </p:spPr>
      </p:pic>
      <p:pic>
        <p:nvPicPr>
          <p:cNvPr id="2054" name="Picture 6" descr="13"/>
          <p:cNvPicPr>
            <a:picLocks noChangeAspect="1" noChangeArrowheads="1"/>
          </p:cNvPicPr>
          <p:nvPr/>
        </p:nvPicPr>
        <p:blipFill>
          <a:blip r:embed="rId2" cstate="print"/>
          <a:srcRect/>
          <a:stretch>
            <a:fillRect/>
          </a:stretch>
        </p:blipFill>
        <p:spPr bwMode="auto">
          <a:xfrm>
            <a:off x="190500" y="-4184650"/>
            <a:ext cx="13258800" cy="3829050"/>
          </a:xfrm>
          <a:prstGeom prst="rect">
            <a:avLst/>
          </a:prstGeom>
          <a:noFill/>
        </p:spPr>
      </p:pic>
      <p:pic>
        <p:nvPicPr>
          <p:cNvPr id="7" name="รูปภาพ 6" descr="13-e1434438569375.jpg"/>
          <p:cNvPicPr>
            <a:picLocks noChangeAspect="1"/>
          </p:cNvPicPr>
          <p:nvPr/>
        </p:nvPicPr>
        <p:blipFill>
          <a:blip r:embed="rId2" cstate="print"/>
          <a:stretch>
            <a:fillRect/>
          </a:stretch>
        </p:blipFill>
        <p:spPr>
          <a:xfrm>
            <a:off x="333200" y="2726230"/>
            <a:ext cx="8810800" cy="2544498"/>
          </a:xfrm>
          <a:prstGeom prst="rect">
            <a:avLst/>
          </a:prstGeom>
        </p:spPr>
      </p:pic>
      <p:sp>
        <p:nvSpPr>
          <p:cNvPr id="8" name="สี่เหลี่ยมผืนผ้า 7"/>
          <p:cNvSpPr/>
          <p:nvPr/>
        </p:nvSpPr>
        <p:spPr>
          <a:xfrm>
            <a:off x="549224" y="5486752"/>
            <a:ext cx="1856919" cy="523220"/>
          </a:xfrm>
          <a:prstGeom prst="rect">
            <a:avLst/>
          </a:prstGeom>
        </p:spPr>
        <p:txBody>
          <a:bodyPr wrap="none">
            <a:spAutoFit/>
          </a:bodyPr>
          <a:lstStyle/>
          <a:p>
            <a:r>
              <a:rPr lang="en-US" dirty="0"/>
              <a:t>pure silicon</a:t>
            </a:r>
            <a:endParaRPr lang="th-TH" dirty="0"/>
          </a:p>
        </p:txBody>
      </p:sp>
      <p:sp>
        <p:nvSpPr>
          <p:cNvPr id="9" name="สี่เหลี่ยมผืนผ้า 8"/>
          <p:cNvSpPr/>
          <p:nvPr/>
        </p:nvSpPr>
        <p:spPr>
          <a:xfrm>
            <a:off x="2871964" y="5486752"/>
            <a:ext cx="2129365" cy="523220"/>
          </a:xfrm>
          <a:prstGeom prst="rect">
            <a:avLst/>
          </a:prstGeom>
        </p:spPr>
        <p:txBody>
          <a:bodyPr wrap="none">
            <a:spAutoFit/>
          </a:bodyPr>
          <a:lstStyle/>
          <a:p>
            <a:r>
              <a:rPr lang="en-US" dirty="0" smtClean="0"/>
              <a:t>n-type silicon</a:t>
            </a:r>
            <a:endParaRPr lang="th-TH" dirty="0"/>
          </a:p>
        </p:txBody>
      </p:sp>
      <p:sp>
        <p:nvSpPr>
          <p:cNvPr id="10" name="สี่เหลี่ยมผืนผ้า 9"/>
          <p:cNvSpPr/>
          <p:nvPr/>
        </p:nvSpPr>
        <p:spPr>
          <a:xfrm>
            <a:off x="5661792" y="5498068"/>
            <a:ext cx="2129365" cy="523220"/>
          </a:xfrm>
          <a:prstGeom prst="rect">
            <a:avLst/>
          </a:prstGeom>
        </p:spPr>
        <p:txBody>
          <a:bodyPr wrap="none">
            <a:spAutoFit/>
          </a:bodyPr>
          <a:lstStyle/>
          <a:p>
            <a:r>
              <a:rPr lang="en-US" dirty="0" smtClean="0"/>
              <a:t>p-type silicon</a:t>
            </a:r>
            <a:endParaRPr lang="th-TH" dirty="0"/>
          </a:p>
        </p:txBody>
      </p:sp>
      <p:sp>
        <p:nvSpPr>
          <p:cNvPr id="11" name="สี่เหลี่ยมผืนผ้า 10"/>
          <p:cNvSpPr/>
          <p:nvPr/>
        </p:nvSpPr>
        <p:spPr>
          <a:xfrm>
            <a:off x="395536" y="6334780"/>
            <a:ext cx="8748464" cy="523220"/>
          </a:xfrm>
          <a:prstGeom prst="rect">
            <a:avLst/>
          </a:prstGeom>
        </p:spPr>
        <p:txBody>
          <a:bodyPr wrap="square">
            <a:spAutoFit/>
          </a:bodyPr>
          <a:lstStyle/>
          <a:p>
            <a:r>
              <a:rPr lang="en-US" sz="1400" dirty="0" smtClean="0"/>
              <a:t>http://ienergyguru.com/2015/06/%E0%B8%AA%E0%B8%B2%E0%B8%A3%E0%B8%81%E0%B8%B6%E0%B9%88%E0%B8%87%E0%B8%95%E0%B8%B1%E0%B8%A7%E0%B8%99%E0%B8%B3/</a:t>
            </a:r>
            <a:endParaRPr lang="th-TH" sz="1400" dirty="0"/>
          </a:p>
        </p:txBody>
      </p:sp>
      <p:sp>
        <p:nvSpPr>
          <p:cNvPr id="12" name="สี่เหลี่ยมผืนผ้า 11"/>
          <p:cNvSpPr/>
          <p:nvPr/>
        </p:nvSpPr>
        <p:spPr>
          <a:xfrm>
            <a:off x="3059832" y="980728"/>
            <a:ext cx="3841052" cy="523220"/>
          </a:xfrm>
          <a:prstGeom prst="rect">
            <a:avLst/>
          </a:prstGeom>
        </p:spPr>
        <p:txBody>
          <a:bodyPr wrap="none">
            <a:spAutoFit/>
          </a:bodyPr>
          <a:lstStyle/>
          <a:p>
            <a:r>
              <a:rPr lang="en-US" dirty="0" smtClean="0">
                <a:sym typeface="Wingdings"/>
              </a:rPr>
              <a:t>  </a:t>
            </a:r>
            <a:r>
              <a:rPr lang="en-US" dirty="0" smtClean="0"/>
              <a:t>n-type </a:t>
            </a:r>
            <a:r>
              <a:rPr lang="en-US" dirty="0"/>
              <a:t>semiconductor</a:t>
            </a:r>
            <a:endParaRPr lang="th-TH" dirty="0"/>
          </a:p>
        </p:txBody>
      </p:sp>
      <p:sp>
        <p:nvSpPr>
          <p:cNvPr id="13" name="สี่เหลี่ยมผืนผ้า 12"/>
          <p:cNvSpPr/>
          <p:nvPr/>
        </p:nvSpPr>
        <p:spPr>
          <a:xfrm>
            <a:off x="3059832" y="1628800"/>
            <a:ext cx="3841052" cy="523220"/>
          </a:xfrm>
          <a:prstGeom prst="rect">
            <a:avLst/>
          </a:prstGeom>
        </p:spPr>
        <p:txBody>
          <a:bodyPr wrap="none">
            <a:spAutoFit/>
          </a:bodyPr>
          <a:lstStyle/>
          <a:p>
            <a:r>
              <a:rPr lang="en-US" dirty="0" smtClean="0">
                <a:sym typeface="Wingdings"/>
              </a:rPr>
              <a:t>  </a:t>
            </a:r>
            <a:r>
              <a:rPr lang="en-US" dirty="0" smtClean="0"/>
              <a:t>p-type </a:t>
            </a:r>
            <a:r>
              <a:rPr lang="en-US" dirty="0"/>
              <a:t>semiconductor</a:t>
            </a:r>
            <a:endParaRPr lang="th-TH" dirty="0"/>
          </a:p>
        </p:txBody>
      </p:sp>
    </p:spTree>
    <p:extLst>
      <p:ext uri="{BB962C8B-B14F-4D97-AF65-F5344CB8AC3E}">
        <p14:creationId xmlns:p14="http://schemas.microsoft.com/office/powerpoint/2010/main" val="2568170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txBody>
          <a:bodyPr/>
          <a:lstStyle/>
          <a:p>
            <a:endParaRPr lang="th-TH"/>
          </a:p>
        </p:txBody>
      </p:sp>
      <p:sp>
        <p:nvSpPr>
          <p:cNvPr id="3" name="ชื่อเรื่องรอง 2"/>
          <p:cNvSpPr>
            <a:spLocks noGrp="1"/>
          </p:cNvSpPr>
          <p:nvPr>
            <p:ph type="subTitle" idx="1"/>
          </p:nvPr>
        </p:nvSpPr>
        <p:spPr/>
        <p:txBody>
          <a:bodyPr/>
          <a:lstStyle/>
          <a:p>
            <a:endParaRPr lang="th-TH"/>
          </a:p>
        </p:txBody>
      </p:sp>
      <p:pic>
        <p:nvPicPr>
          <p:cNvPr id="1026" name="Picture 2"/>
          <p:cNvPicPr>
            <a:picLocks noChangeAspect="1" noChangeArrowheads="1"/>
          </p:cNvPicPr>
          <p:nvPr/>
        </p:nvPicPr>
        <p:blipFill>
          <a:blip r:embed="rId2" cstate="print"/>
          <a:srcRect/>
          <a:stretch>
            <a:fillRect/>
          </a:stretch>
        </p:blipFill>
        <p:spPr bwMode="auto">
          <a:xfrm>
            <a:off x="539552" y="1772816"/>
            <a:ext cx="8162925" cy="4600575"/>
          </a:xfrm>
          <a:prstGeom prst="rect">
            <a:avLst/>
          </a:prstGeom>
          <a:noFill/>
          <a:ln w="9525">
            <a:noFill/>
            <a:miter lim="800000"/>
            <a:headEnd/>
            <a:tailEnd/>
          </a:ln>
        </p:spPr>
      </p:pic>
      <p:sp>
        <p:nvSpPr>
          <p:cNvPr id="5" name="TextBox 4"/>
          <p:cNvSpPr txBox="1"/>
          <p:nvPr/>
        </p:nvSpPr>
        <p:spPr>
          <a:xfrm>
            <a:off x="2411760" y="620688"/>
            <a:ext cx="4680520" cy="769441"/>
          </a:xfrm>
          <a:prstGeom prst="rect">
            <a:avLst/>
          </a:prstGeom>
          <a:noFill/>
        </p:spPr>
        <p:txBody>
          <a:bodyPr wrap="square" rtlCol="0">
            <a:spAutoFit/>
          </a:bodyPr>
          <a:lstStyle/>
          <a:p>
            <a:pPr algn="ctr"/>
            <a:r>
              <a:rPr lang="en-US" sz="4400" b="1" dirty="0" smtClean="0"/>
              <a:t>SOLAR RADIATION</a:t>
            </a:r>
            <a:endParaRPr lang="th-TH" sz="4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smartgads.com/image/mypic_album/bohr%20model.jpg"/>
          <p:cNvPicPr>
            <a:picLocks noChangeAspect="1" noChangeArrowheads="1"/>
          </p:cNvPicPr>
          <p:nvPr/>
        </p:nvPicPr>
        <p:blipFill>
          <a:blip r:embed="rId2" cstate="print"/>
          <a:srcRect/>
          <a:stretch>
            <a:fillRect/>
          </a:stretch>
        </p:blipFill>
        <p:spPr bwMode="auto">
          <a:xfrm>
            <a:off x="2555776" y="2276872"/>
            <a:ext cx="4536504" cy="3951149"/>
          </a:xfrm>
          <a:prstGeom prst="rect">
            <a:avLst/>
          </a:prstGeom>
          <a:noFill/>
        </p:spPr>
      </p:pic>
      <p:sp>
        <p:nvSpPr>
          <p:cNvPr id="5" name="ชื่อเรื่อง 1"/>
          <p:cNvSpPr>
            <a:spLocks noGrp="1"/>
          </p:cNvSpPr>
          <p:nvPr>
            <p:ph type="title"/>
          </p:nvPr>
        </p:nvSpPr>
        <p:spPr>
          <a:xfrm>
            <a:off x="457200" y="341784"/>
            <a:ext cx="8229600" cy="1143000"/>
          </a:xfrm>
        </p:spPr>
        <p:txBody>
          <a:bodyPr>
            <a:normAutofit/>
          </a:bodyPr>
          <a:lstStyle/>
          <a:p>
            <a:r>
              <a:rPr lang="en-US" dirty="0" smtClean="0"/>
              <a:t>Band Gap of Atom</a:t>
            </a:r>
            <a:endParaRPr lang="th-TH" dirty="0"/>
          </a:p>
        </p:txBody>
      </p:sp>
      <p:sp>
        <p:nvSpPr>
          <p:cNvPr id="6" name="สี่เหลี่ยมผืนผ้า 5"/>
          <p:cNvSpPr/>
          <p:nvPr/>
        </p:nvSpPr>
        <p:spPr>
          <a:xfrm>
            <a:off x="251520" y="3501008"/>
            <a:ext cx="2525178" cy="1384995"/>
          </a:xfrm>
          <a:prstGeom prst="rect">
            <a:avLst/>
          </a:prstGeom>
        </p:spPr>
        <p:txBody>
          <a:bodyPr wrap="none">
            <a:spAutoFit/>
          </a:bodyPr>
          <a:lstStyle/>
          <a:p>
            <a:r>
              <a:rPr lang="en-US" dirty="0" smtClean="0"/>
              <a:t>Valence band </a:t>
            </a:r>
          </a:p>
          <a:p>
            <a:r>
              <a:rPr lang="en-US" dirty="0" smtClean="0"/>
              <a:t> - lower energy  </a:t>
            </a:r>
            <a:endParaRPr lang="th-TH" dirty="0" smtClean="0"/>
          </a:p>
          <a:p>
            <a:endParaRPr lang="th-TH" dirty="0"/>
          </a:p>
        </p:txBody>
      </p:sp>
      <p:sp>
        <p:nvSpPr>
          <p:cNvPr id="7" name="สี่เหลี่ยมผืนผ้า 6"/>
          <p:cNvSpPr/>
          <p:nvPr/>
        </p:nvSpPr>
        <p:spPr>
          <a:xfrm>
            <a:off x="323528" y="1844824"/>
            <a:ext cx="2691763" cy="954107"/>
          </a:xfrm>
          <a:prstGeom prst="rect">
            <a:avLst/>
          </a:prstGeom>
        </p:spPr>
        <p:txBody>
          <a:bodyPr wrap="none">
            <a:spAutoFit/>
          </a:bodyPr>
          <a:lstStyle/>
          <a:p>
            <a:r>
              <a:rPr lang="en-US" dirty="0" smtClean="0"/>
              <a:t>Conduction band</a:t>
            </a:r>
          </a:p>
          <a:p>
            <a:r>
              <a:rPr lang="en-US" dirty="0" smtClean="0"/>
              <a:t> - higher energy  </a:t>
            </a:r>
            <a:endParaRPr lang="th-TH" dirty="0"/>
          </a:p>
        </p:txBody>
      </p:sp>
      <p:cxnSp>
        <p:nvCxnSpPr>
          <p:cNvPr id="9" name="ลูกศรเชื่อมต่อแบบตรง 8"/>
          <p:cNvCxnSpPr/>
          <p:nvPr/>
        </p:nvCxnSpPr>
        <p:spPr>
          <a:xfrm>
            <a:off x="2915816" y="2132856"/>
            <a:ext cx="648072"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ลูกศรเชื่อมต่อแบบตรง 10"/>
          <p:cNvCxnSpPr/>
          <p:nvPr/>
        </p:nvCxnSpPr>
        <p:spPr>
          <a:xfrm>
            <a:off x="2339752" y="3933056"/>
            <a:ext cx="1296144"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ลูกศรเชื่อมต่อแบบตรง 13"/>
          <p:cNvCxnSpPr/>
          <p:nvPr/>
        </p:nvCxnSpPr>
        <p:spPr>
          <a:xfrm flipV="1">
            <a:off x="1979712" y="4365104"/>
            <a:ext cx="2376264" cy="12241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สี่เหลี่ยมผืนผ้า 16"/>
          <p:cNvSpPr/>
          <p:nvPr/>
        </p:nvSpPr>
        <p:spPr>
          <a:xfrm>
            <a:off x="467544" y="5517232"/>
            <a:ext cx="2088232" cy="523220"/>
          </a:xfrm>
          <a:prstGeom prst="rect">
            <a:avLst/>
          </a:prstGeom>
        </p:spPr>
        <p:txBody>
          <a:bodyPr wrap="square">
            <a:spAutoFit/>
          </a:bodyPr>
          <a:lstStyle/>
          <a:p>
            <a:r>
              <a:rPr lang="en-US" dirty="0" smtClean="0"/>
              <a:t>Nucleus</a:t>
            </a:r>
            <a:endParaRPr lang="th-TH" dirty="0"/>
          </a:p>
        </p:txBody>
      </p:sp>
      <p:sp>
        <p:nvSpPr>
          <p:cNvPr id="19" name="สี่เหลี่ยมผืนผ้า 18"/>
          <p:cNvSpPr/>
          <p:nvPr/>
        </p:nvSpPr>
        <p:spPr>
          <a:xfrm>
            <a:off x="5508104" y="4509120"/>
            <a:ext cx="1680268" cy="523220"/>
          </a:xfrm>
          <a:prstGeom prst="rect">
            <a:avLst/>
          </a:prstGeom>
        </p:spPr>
        <p:txBody>
          <a:bodyPr wrap="none">
            <a:spAutoFit/>
          </a:bodyPr>
          <a:lstStyle/>
          <a:p>
            <a:r>
              <a:rPr lang="en-US" dirty="0" smtClean="0"/>
              <a:t>Band gap </a:t>
            </a:r>
            <a:endParaRPr lang="th-TH" dirty="0"/>
          </a:p>
        </p:txBody>
      </p:sp>
    </p:spTree>
    <p:extLst>
      <p:ext uri="{BB962C8B-B14F-4D97-AF65-F5344CB8AC3E}">
        <p14:creationId xmlns:p14="http://schemas.microsoft.com/office/powerpoint/2010/main" val="4259178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and Gap Chart"/>
          <p:cNvPicPr>
            <a:picLocks noChangeAspect="1" noChangeArrowheads="1"/>
          </p:cNvPicPr>
          <p:nvPr/>
        </p:nvPicPr>
        <p:blipFill>
          <a:blip r:embed="rId2" cstate="print"/>
          <a:srcRect/>
          <a:stretch>
            <a:fillRect/>
          </a:stretch>
        </p:blipFill>
        <p:spPr bwMode="auto">
          <a:xfrm>
            <a:off x="251520" y="1594236"/>
            <a:ext cx="8712968" cy="4879262"/>
          </a:xfrm>
          <a:prstGeom prst="rect">
            <a:avLst/>
          </a:prstGeom>
          <a:noFill/>
        </p:spPr>
      </p:pic>
      <p:sp>
        <p:nvSpPr>
          <p:cNvPr id="5" name="สี่เหลี่ยมผืนผ้า 4"/>
          <p:cNvSpPr/>
          <p:nvPr/>
        </p:nvSpPr>
        <p:spPr>
          <a:xfrm>
            <a:off x="1043608" y="476672"/>
            <a:ext cx="7056784" cy="707886"/>
          </a:xfrm>
          <a:prstGeom prst="rect">
            <a:avLst/>
          </a:prstGeom>
        </p:spPr>
        <p:txBody>
          <a:bodyPr wrap="square">
            <a:spAutoFit/>
          </a:bodyPr>
          <a:lstStyle/>
          <a:p>
            <a:pPr algn="ctr"/>
            <a:r>
              <a:rPr lang="en-US" sz="4000" dirty="0"/>
              <a:t>Band Gaps Of Different Materials</a:t>
            </a:r>
          </a:p>
        </p:txBody>
      </p:sp>
    </p:spTree>
    <p:extLst>
      <p:ext uri="{BB962C8B-B14F-4D97-AF65-F5344CB8AC3E}">
        <p14:creationId xmlns:p14="http://schemas.microsoft.com/office/powerpoint/2010/main" val="111969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31640" y="1988840"/>
            <a:ext cx="6391275" cy="3714750"/>
          </a:xfrm>
          <a:prstGeom prst="rect">
            <a:avLst/>
          </a:prstGeom>
          <a:noFill/>
          <a:ln w="9525">
            <a:noFill/>
            <a:miter lim="800000"/>
            <a:headEnd/>
            <a:tailEnd/>
          </a:ln>
        </p:spPr>
      </p:pic>
      <p:sp>
        <p:nvSpPr>
          <p:cNvPr id="5" name="สี่เหลี่ยมผืนผ้า 4"/>
          <p:cNvSpPr/>
          <p:nvPr/>
        </p:nvSpPr>
        <p:spPr>
          <a:xfrm>
            <a:off x="1907704" y="836712"/>
            <a:ext cx="6063263" cy="707886"/>
          </a:xfrm>
          <a:prstGeom prst="rect">
            <a:avLst/>
          </a:prstGeom>
        </p:spPr>
        <p:txBody>
          <a:bodyPr wrap="none">
            <a:spAutoFit/>
          </a:bodyPr>
          <a:lstStyle/>
          <a:p>
            <a:r>
              <a:rPr lang="en-US" sz="4000" dirty="0"/>
              <a:t>Semiconductor band </a:t>
            </a:r>
            <a:r>
              <a:rPr lang="en-US" sz="4000" dirty="0" smtClean="0"/>
              <a:t>model</a:t>
            </a:r>
            <a:endParaRPr lang="en-US" sz="4000" dirty="0"/>
          </a:p>
        </p:txBody>
      </p:sp>
    </p:spTree>
    <p:extLst>
      <p:ext uri="{BB962C8B-B14F-4D97-AF65-F5344CB8AC3E}">
        <p14:creationId xmlns:p14="http://schemas.microsoft.com/office/powerpoint/2010/main" val="2676876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r="18740"/>
          <a:stretch>
            <a:fillRect/>
          </a:stretch>
        </p:blipFill>
        <p:spPr bwMode="auto">
          <a:xfrm>
            <a:off x="3779912" y="1484784"/>
            <a:ext cx="5040560" cy="5156409"/>
          </a:xfrm>
          <a:prstGeom prst="rect">
            <a:avLst/>
          </a:prstGeom>
          <a:noFill/>
          <a:ln w="9525">
            <a:noFill/>
            <a:miter lim="800000"/>
            <a:headEnd/>
            <a:tailEnd/>
          </a:ln>
        </p:spPr>
      </p:pic>
      <p:sp>
        <p:nvSpPr>
          <p:cNvPr id="5" name="สี่เหลี่ยมผืนผ้า 4"/>
          <p:cNvSpPr/>
          <p:nvPr/>
        </p:nvSpPr>
        <p:spPr>
          <a:xfrm>
            <a:off x="251520" y="2204864"/>
            <a:ext cx="3816424" cy="2985433"/>
          </a:xfrm>
          <a:prstGeom prst="rect">
            <a:avLst/>
          </a:prstGeom>
        </p:spPr>
        <p:txBody>
          <a:bodyPr wrap="square">
            <a:spAutoFit/>
          </a:bodyPr>
          <a:lstStyle/>
          <a:p>
            <a:pPr algn="ctr"/>
            <a:r>
              <a:rPr lang="en-US" dirty="0"/>
              <a:t>P</a:t>
            </a:r>
            <a:r>
              <a:rPr lang="en-US" dirty="0" smtClean="0"/>
              <a:t>hotons </a:t>
            </a:r>
            <a:r>
              <a:rPr lang="en-US" dirty="0"/>
              <a:t>where </a:t>
            </a:r>
            <a:r>
              <a:rPr lang="en-US" sz="4800" b="1" dirty="0" smtClean="0">
                <a:solidFill>
                  <a:srgbClr val="0070C0"/>
                </a:solidFill>
              </a:rPr>
              <a:t>h</a:t>
            </a:r>
            <a:r>
              <a:rPr lang="en-US" sz="4800" b="1" dirty="0" smtClean="0">
                <a:solidFill>
                  <a:srgbClr val="0070C0"/>
                </a:solidFill>
                <a:sym typeface="Symbol"/>
              </a:rPr>
              <a:t></a:t>
            </a:r>
            <a:r>
              <a:rPr lang="en-US" sz="4800" b="1" dirty="0" smtClean="0">
                <a:solidFill>
                  <a:srgbClr val="0070C0"/>
                </a:solidFill>
              </a:rPr>
              <a:t>&gt;E</a:t>
            </a:r>
            <a:r>
              <a:rPr lang="en-US" sz="4800" b="1" baseline="-25000" dirty="0" smtClean="0">
                <a:solidFill>
                  <a:srgbClr val="0070C0"/>
                </a:solidFill>
              </a:rPr>
              <a:t>G </a:t>
            </a:r>
            <a:endParaRPr lang="en-US" b="1" baseline="-25000" dirty="0" smtClean="0">
              <a:solidFill>
                <a:srgbClr val="0070C0"/>
              </a:solidFill>
            </a:endParaRPr>
          </a:p>
          <a:p>
            <a:pPr algn="ctr"/>
            <a:r>
              <a:rPr lang="en-US" dirty="0" smtClean="0"/>
              <a:t>lift </a:t>
            </a:r>
            <a:r>
              <a:rPr lang="en-US" dirty="0"/>
              <a:t>an electron out of the valence band into the</a:t>
            </a:r>
          </a:p>
          <a:p>
            <a:pPr algn="ctr"/>
            <a:r>
              <a:rPr lang="en-US" dirty="0"/>
              <a:t>conduction band and are absorbed</a:t>
            </a:r>
          </a:p>
        </p:txBody>
      </p:sp>
      <p:sp>
        <p:nvSpPr>
          <p:cNvPr id="6" name="สี่เหลี่ยมผืนผ้า 5"/>
          <p:cNvSpPr/>
          <p:nvPr/>
        </p:nvSpPr>
        <p:spPr>
          <a:xfrm>
            <a:off x="1619672" y="332656"/>
            <a:ext cx="6121548" cy="707886"/>
          </a:xfrm>
          <a:prstGeom prst="rect">
            <a:avLst/>
          </a:prstGeom>
        </p:spPr>
        <p:txBody>
          <a:bodyPr wrap="none">
            <a:spAutoFit/>
          </a:bodyPr>
          <a:lstStyle/>
          <a:p>
            <a:r>
              <a:rPr lang="en-US" sz="4000" dirty="0" smtClean="0"/>
              <a:t>Internal photoelectric effect </a:t>
            </a:r>
            <a:endParaRPr lang="th-TH" sz="4000" dirty="0"/>
          </a:p>
        </p:txBody>
      </p:sp>
    </p:spTree>
    <p:extLst>
      <p:ext uri="{BB962C8B-B14F-4D97-AF65-F5344CB8AC3E}">
        <p14:creationId xmlns:p14="http://schemas.microsoft.com/office/powerpoint/2010/main" val="3497567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เนื้อหา 2"/>
          <p:cNvSpPr>
            <a:spLocks noGrp="1"/>
          </p:cNvSpPr>
          <p:nvPr>
            <p:ph idx="1"/>
          </p:nvPr>
        </p:nvSpPr>
        <p:spPr>
          <a:xfrm>
            <a:off x="457200" y="1635369"/>
            <a:ext cx="8229600" cy="4525963"/>
          </a:xfrm>
        </p:spPr>
        <p:txBody>
          <a:bodyPr/>
          <a:lstStyle/>
          <a:p>
            <a:endParaRPr lang="th-TH"/>
          </a:p>
        </p:txBody>
      </p:sp>
      <p:pic>
        <p:nvPicPr>
          <p:cNvPr id="4" name="รูปภาพ 3"/>
          <p:cNvPicPr>
            <a:picLocks noChangeAspect="1"/>
          </p:cNvPicPr>
          <p:nvPr/>
        </p:nvPicPr>
        <p:blipFill rotWithShape="1">
          <a:blip r:embed="rId2"/>
          <a:srcRect l="14746" t="16002" r="15246" b="12991"/>
          <a:stretch/>
        </p:blipFill>
        <p:spPr>
          <a:xfrm>
            <a:off x="179511" y="188640"/>
            <a:ext cx="8625747" cy="5832648"/>
          </a:xfrm>
          <a:prstGeom prst="rect">
            <a:avLst/>
          </a:prstGeom>
        </p:spPr>
      </p:pic>
    </p:spTree>
    <p:extLst>
      <p:ext uri="{BB962C8B-B14F-4D97-AF65-F5344CB8AC3E}">
        <p14:creationId xmlns:p14="http://schemas.microsoft.com/office/powerpoint/2010/main" val="1632688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lstStyle/>
          <a:p>
            <a:pPr eaLnBrk="1" hangingPunct="1"/>
            <a:r>
              <a:rPr lang="en-US" altLang="th-TH" smtClean="0"/>
              <a:t>Inside a PV Cell</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081212"/>
            <a:ext cx="52578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033322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p:cNvSpPr>
            <a:spLocks noGrp="1"/>
          </p:cNvSpPr>
          <p:nvPr>
            <p:ph type="title"/>
          </p:nvPr>
        </p:nvSpPr>
        <p:spPr>
          <a:xfrm>
            <a:off x="224324" y="1006275"/>
            <a:ext cx="6115050" cy="742950"/>
          </a:xfrm>
        </p:spPr>
        <p:txBody>
          <a:bodyPr>
            <a:normAutofit/>
          </a:bodyPr>
          <a:lstStyle/>
          <a:p>
            <a:pPr eaLnBrk="1" hangingPunct="1"/>
            <a:r>
              <a:rPr lang="de-DE" altLang="th-TH" sz="3000" dirty="0"/>
              <a:t>pn-junction under radiation</a:t>
            </a:r>
          </a:p>
        </p:txBody>
      </p:sp>
      <p:sp>
        <p:nvSpPr>
          <p:cNvPr id="53250" name="Datumsplatzhalter 2"/>
          <p:cNvSpPr>
            <a:spLocks noGrp="1"/>
          </p:cNvSpPr>
          <p:nvPr>
            <p:ph type="dt" sz="quarter" idx="10"/>
          </p:nvPr>
        </p:nvSpPr>
        <p:spPr bwMode="auto">
          <a:ln>
            <a:miter lim="800000"/>
            <a:headEnd/>
            <a:tailEnd/>
          </a:ln>
        </p:spPr>
        <p:txBody>
          <a:bodyPr vert="horz" wrap="square" lIns="68580" tIns="34290" rIns="68580" bIns="34290" numCol="1" rtlCol="0" anchor="ctr" compatLnSpc="1">
            <a:prstTxWarp prst="textNoShape">
              <a:avLst/>
            </a:prstTxWarp>
          </a:bodyPr>
          <a:lstStyle/>
          <a:p>
            <a:pPr algn="r" fontAlgn="base">
              <a:spcBef>
                <a:spcPct val="0"/>
              </a:spcBef>
              <a:spcAft>
                <a:spcPct val="0"/>
              </a:spcAft>
              <a:defRPr/>
            </a:pPr>
            <a:fld id="{5A3DE0FA-1A62-4300-8B69-F7809918E652}" type="datetime1">
              <a:rPr lang="de-DE" smtClean="0"/>
              <a:pPr algn="r" fontAlgn="base">
                <a:spcBef>
                  <a:spcPct val="0"/>
                </a:spcBef>
                <a:spcAft>
                  <a:spcPct val="0"/>
                </a:spcAft>
                <a:defRPr/>
              </a:pPr>
              <a:t>20.11.2018</a:t>
            </a:fld>
            <a:endParaRPr lang="de-DE" smtClean="0"/>
          </a:p>
        </p:txBody>
      </p:sp>
      <p:sp>
        <p:nvSpPr>
          <p:cNvPr id="53251" name="Fußzeilenplatzhalter 3"/>
          <p:cNvSpPr>
            <a:spLocks noGrp="1"/>
          </p:cNvSpPr>
          <p:nvPr>
            <p:ph type="ftr" sz="quarter" idx="11"/>
          </p:nvPr>
        </p:nvSpPr>
        <p:spPr bwMode="auto">
          <a:ln>
            <a:miter lim="800000"/>
            <a:headEnd/>
            <a:tailEnd/>
          </a:ln>
        </p:spPr>
        <p:txBody>
          <a:bodyPr vert="horz" wrap="square" lIns="68580" tIns="34290" rIns="68580" bIns="34290" numCol="1" rtlCol="0" anchor="ctr" anchorCtr="0" compatLnSpc="1">
            <a:prstTxWarp prst="textNoShape">
              <a:avLst/>
            </a:prstTxWarp>
          </a:bodyPr>
          <a:lstStyle/>
          <a:p>
            <a:pPr algn="l" fontAlgn="base">
              <a:spcBef>
                <a:spcPct val="0"/>
              </a:spcBef>
              <a:spcAft>
                <a:spcPct val="0"/>
              </a:spcAft>
              <a:defRPr/>
            </a:pPr>
            <a:r>
              <a:rPr lang="de-DE" smtClean="0"/>
              <a:t>New Generation Silicon Solar Cells</a:t>
            </a:r>
          </a:p>
        </p:txBody>
      </p:sp>
      <p:sp>
        <p:nvSpPr>
          <p:cNvPr id="53252" name="Inhaltsplatzhalter 4"/>
          <p:cNvSpPr>
            <a:spLocks noGrp="1"/>
          </p:cNvSpPr>
          <p:nvPr>
            <p:ph sz="quarter" idx="1"/>
          </p:nvPr>
        </p:nvSpPr>
        <p:spPr>
          <a:xfrm>
            <a:off x="1602581" y="2057400"/>
            <a:ext cx="6115050" cy="3371850"/>
          </a:xfrm>
        </p:spPr>
        <p:txBody>
          <a:bodyPr/>
          <a:lstStyle/>
          <a:p>
            <a:pPr eaLnBrk="1" hangingPunct="1">
              <a:buFont typeface="Wingdings" panose="05000000000000000000" pitchFamily="2" charset="2"/>
              <a:buNone/>
            </a:pPr>
            <a:r>
              <a:rPr lang="de-DE" altLang="th-TH" sz="1350"/>
              <a:t>Absorption of light:</a:t>
            </a:r>
          </a:p>
          <a:p>
            <a:pPr eaLnBrk="1" hangingPunct="1">
              <a:buFont typeface="Wingdings" panose="05000000000000000000" pitchFamily="2" charset="2"/>
              <a:buNone/>
            </a:pPr>
            <a:r>
              <a:rPr lang="de-DE" altLang="th-TH" sz="1350"/>
              <a:t>If Eph &lt; Eg </a:t>
            </a:r>
            <a:r>
              <a:rPr lang="de-DE" altLang="th-TH" sz="1350">
                <a:sym typeface="Wingdings" panose="05000000000000000000" pitchFamily="2" charset="2"/>
              </a:rPr>
              <a:t> no electron-hole-creation </a:t>
            </a:r>
          </a:p>
          <a:p>
            <a:pPr eaLnBrk="1" hangingPunct="1">
              <a:buFont typeface="Wingdings" panose="05000000000000000000" pitchFamily="2" charset="2"/>
              <a:buNone/>
            </a:pPr>
            <a:r>
              <a:rPr lang="de-DE" altLang="th-TH" sz="1350">
                <a:sym typeface="Wingdings" panose="05000000000000000000" pitchFamily="2" charset="2"/>
              </a:rPr>
              <a:t>If Eph &gt; Eg  electron-hole-creation  drift </a:t>
            </a:r>
          </a:p>
          <a:p>
            <a:pPr eaLnBrk="1" hangingPunct="1">
              <a:buFont typeface="Wingdings" panose="05000000000000000000" pitchFamily="2" charset="2"/>
              <a:buNone/>
            </a:pPr>
            <a:r>
              <a:rPr lang="de-DE" altLang="th-TH" sz="1350">
                <a:sym typeface="Wingdings" panose="05000000000000000000" pitchFamily="2" charset="2"/>
              </a:rPr>
              <a:t>		   and diffusion  current and voltage</a:t>
            </a:r>
          </a:p>
          <a:p>
            <a:pPr eaLnBrk="1" hangingPunct="1">
              <a:buFont typeface="Wingdings" panose="05000000000000000000" pitchFamily="2" charset="2"/>
              <a:buNone/>
            </a:pPr>
            <a:endParaRPr lang="de-DE" altLang="th-TH" sz="1350">
              <a:sym typeface="Wingdings" panose="05000000000000000000" pitchFamily="2" charset="2"/>
            </a:endParaRPr>
          </a:p>
          <a:p>
            <a:pPr eaLnBrk="1" hangingPunct="1">
              <a:buFont typeface="Wingdings" panose="05000000000000000000" pitchFamily="2" charset="2"/>
              <a:buNone/>
            </a:pPr>
            <a:endParaRPr lang="de-DE" altLang="th-TH" sz="1350"/>
          </a:p>
        </p:txBody>
      </p:sp>
      <p:pic>
        <p:nvPicPr>
          <p:cNvPr id="53253" name="Grafik 9" descr="Image2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361" y="3429000"/>
            <a:ext cx="2625328" cy="188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Grafik 10" descr="solarce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1361" y="2126456"/>
            <a:ext cx="2574131" cy="324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feld 7"/>
          <p:cNvSpPr txBox="1">
            <a:spLocks noChangeArrowheads="1"/>
          </p:cNvSpPr>
          <p:nvPr/>
        </p:nvSpPr>
        <p:spPr bwMode="auto">
          <a:xfrm>
            <a:off x="2302669" y="5214938"/>
            <a:ext cx="761747"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de-DE" altLang="th-TH" sz="825" i="1">
                <a:latin typeface="Tw Cen MT" panose="020B0602020104020603" pitchFamily="34" charset="0"/>
              </a:rPr>
              <a:t>Band structure</a:t>
            </a:r>
          </a:p>
        </p:txBody>
      </p:sp>
      <p:sp>
        <p:nvSpPr>
          <p:cNvPr id="53256" name="Textfeld 8"/>
          <p:cNvSpPr txBox="1">
            <a:spLocks noChangeArrowheads="1"/>
          </p:cNvSpPr>
          <p:nvPr/>
        </p:nvSpPr>
        <p:spPr bwMode="auto">
          <a:xfrm>
            <a:off x="4947048" y="5322094"/>
            <a:ext cx="1213794"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de-DE" altLang="th-TH" sz="825" i="1">
                <a:latin typeface="Tw Cen MT" panose="020B0602020104020603" pitchFamily="34" charset="0"/>
              </a:rPr>
              <a:t>Solar cell under radiation</a:t>
            </a:r>
          </a:p>
        </p:txBody>
      </p:sp>
    </p:spTree>
    <p:extLst>
      <p:ext uri="{BB962C8B-B14F-4D97-AF65-F5344CB8AC3E}">
        <p14:creationId xmlns:p14="http://schemas.microsoft.com/office/powerpoint/2010/main" val="742801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lstStyle/>
          <a:p>
            <a:pPr eaLnBrk="1" hangingPunct="1"/>
            <a:r>
              <a:rPr lang="en-US" altLang="th-TH" smtClean="0"/>
              <a:t>Available Cell Technologies 	</a:t>
            </a:r>
          </a:p>
        </p:txBody>
      </p:sp>
      <p:pic>
        <p:nvPicPr>
          <p:cNvPr id="4" name="Picture 4" descr="http://www.weloveshopping.com/shop/precise-solar/PV150-36.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145" y="2130163"/>
            <a:ext cx="1926431" cy="231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t-how.com/wp-content/uploads/2013/02/Monocrystalline-Silico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043" y="2208610"/>
            <a:ext cx="175617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hqrp.com/images/detailed/SPK11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0769" y="2124075"/>
            <a:ext cx="2139554" cy="213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471488" y="4441166"/>
            <a:ext cx="2631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itchFamily="34" charset="0"/>
                <a:cs typeface="Angsana New" pitchFamily="18" charset="-34"/>
              </a:defRPr>
            </a:lvl1pPr>
            <a:lvl2pPr marL="742950" indent="-285750">
              <a:spcBef>
                <a:spcPct val="20000"/>
              </a:spcBef>
              <a:buChar char="–"/>
              <a:defRPr sz="2800">
                <a:solidFill>
                  <a:schemeClr val="bg1"/>
                </a:solidFill>
                <a:latin typeface="Arial" pitchFamily="34" charset="0"/>
                <a:cs typeface="Angsana New" pitchFamily="18" charset="-34"/>
              </a:defRPr>
            </a:lvl2pPr>
            <a:lvl3pPr marL="1143000" indent="-228600">
              <a:spcBef>
                <a:spcPct val="20000"/>
              </a:spcBef>
              <a:buChar char="•"/>
              <a:defRPr sz="2400">
                <a:solidFill>
                  <a:schemeClr val="bg1"/>
                </a:solidFill>
                <a:latin typeface="Arial" pitchFamily="34" charset="0"/>
                <a:cs typeface="Angsana New" pitchFamily="18" charset="-34"/>
              </a:defRPr>
            </a:lvl3pPr>
            <a:lvl4pPr marL="1600200" indent="-228600">
              <a:spcBef>
                <a:spcPct val="20000"/>
              </a:spcBef>
              <a:buChar char="–"/>
              <a:defRPr sz="2000">
                <a:solidFill>
                  <a:schemeClr val="bg1"/>
                </a:solidFill>
                <a:latin typeface="Arial" pitchFamily="34" charset="0"/>
                <a:cs typeface="Angsana New" pitchFamily="18" charset="-34"/>
              </a:defRPr>
            </a:lvl4pPr>
            <a:lvl5pPr marL="2057400" indent="-228600">
              <a:spcBef>
                <a:spcPct val="20000"/>
              </a:spcBef>
              <a:buChar char="»"/>
              <a:defRPr sz="2000">
                <a:solidFill>
                  <a:schemeClr val="bg1"/>
                </a:solidFill>
                <a:latin typeface="Arial" pitchFamily="34" charset="0"/>
                <a:cs typeface="Angsana New" pitchFamily="18" charset="-34"/>
              </a:defRPr>
            </a:lvl5pPr>
            <a:lvl6pPr marL="25146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6pPr>
            <a:lvl7pPr marL="29718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7pPr>
            <a:lvl8pPr marL="34290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8pPr>
            <a:lvl9pPr marL="38862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9pPr>
          </a:lstStyle>
          <a:p>
            <a:pPr algn="ctr">
              <a:spcBef>
                <a:spcPct val="0"/>
              </a:spcBef>
              <a:buFontTx/>
              <a:buNone/>
            </a:pPr>
            <a:r>
              <a:rPr lang="en-US" altLang="th-TH" sz="1800" dirty="0">
                <a:solidFill>
                  <a:schemeClr val="tx1"/>
                </a:solidFill>
              </a:rPr>
              <a:t>Single-crystalline </a:t>
            </a:r>
          </a:p>
          <a:p>
            <a:pPr algn="ctr">
              <a:spcBef>
                <a:spcPct val="0"/>
              </a:spcBef>
              <a:buFontTx/>
              <a:buNone/>
            </a:pPr>
            <a:r>
              <a:rPr lang="en-US" altLang="th-TH" sz="1800" dirty="0">
                <a:solidFill>
                  <a:schemeClr val="tx1"/>
                </a:solidFill>
              </a:rPr>
              <a:t>or </a:t>
            </a:r>
          </a:p>
          <a:p>
            <a:pPr algn="ctr">
              <a:spcBef>
                <a:spcPct val="0"/>
              </a:spcBef>
              <a:buFontTx/>
              <a:buNone/>
            </a:pPr>
            <a:r>
              <a:rPr lang="en-US" altLang="th-TH" sz="1800" dirty="0">
                <a:solidFill>
                  <a:schemeClr val="tx1"/>
                </a:solidFill>
              </a:rPr>
              <a:t>Mono-crystalline Silicon</a:t>
            </a:r>
            <a:endParaRPr lang="th-TH" altLang="th-TH" sz="1800" b="1" dirty="0">
              <a:solidFill>
                <a:schemeClr val="tx1"/>
              </a:solidFill>
              <a:latin typeface="Browallia New" pitchFamily="34" charset="-34"/>
              <a:cs typeface="Browallia New" pitchFamily="34" charset="-34"/>
            </a:endParaRPr>
          </a:p>
        </p:txBody>
      </p:sp>
      <p:sp>
        <p:nvSpPr>
          <p:cNvPr id="8" name="TextBox 9"/>
          <p:cNvSpPr txBox="1">
            <a:spLocks noChangeArrowheads="1"/>
          </p:cNvSpPr>
          <p:nvPr/>
        </p:nvSpPr>
        <p:spPr bwMode="auto">
          <a:xfrm>
            <a:off x="3436145" y="4435078"/>
            <a:ext cx="20407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itchFamily="34" charset="0"/>
                <a:cs typeface="Angsana New" pitchFamily="18" charset="-34"/>
              </a:defRPr>
            </a:lvl1pPr>
            <a:lvl2pPr marL="742950" indent="-285750">
              <a:spcBef>
                <a:spcPct val="20000"/>
              </a:spcBef>
              <a:buChar char="–"/>
              <a:defRPr sz="2800">
                <a:solidFill>
                  <a:schemeClr val="bg1"/>
                </a:solidFill>
                <a:latin typeface="Arial" pitchFamily="34" charset="0"/>
                <a:cs typeface="Angsana New" pitchFamily="18" charset="-34"/>
              </a:defRPr>
            </a:lvl2pPr>
            <a:lvl3pPr marL="1143000" indent="-228600">
              <a:spcBef>
                <a:spcPct val="20000"/>
              </a:spcBef>
              <a:buChar char="•"/>
              <a:defRPr sz="2400">
                <a:solidFill>
                  <a:schemeClr val="bg1"/>
                </a:solidFill>
                <a:latin typeface="Arial" pitchFamily="34" charset="0"/>
                <a:cs typeface="Angsana New" pitchFamily="18" charset="-34"/>
              </a:defRPr>
            </a:lvl3pPr>
            <a:lvl4pPr marL="1600200" indent="-228600">
              <a:spcBef>
                <a:spcPct val="20000"/>
              </a:spcBef>
              <a:buChar char="–"/>
              <a:defRPr sz="2000">
                <a:solidFill>
                  <a:schemeClr val="bg1"/>
                </a:solidFill>
                <a:latin typeface="Arial" pitchFamily="34" charset="0"/>
                <a:cs typeface="Angsana New" pitchFamily="18" charset="-34"/>
              </a:defRPr>
            </a:lvl4pPr>
            <a:lvl5pPr marL="2057400" indent="-228600">
              <a:spcBef>
                <a:spcPct val="20000"/>
              </a:spcBef>
              <a:buChar char="»"/>
              <a:defRPr sz="2000">
                <a:solidFill>
                  <a:schemeClr val="bg1"/>
                </a:solidFill>
                <a:latin typeface="Arial" pitchFamily="34" charset="0"/>
                <a:cs typeface="Angsana New" pitchFamily="18" charset="-34"/>
              </a:defRPr>
            </a:lvl5pPr>
            <a:lvl6pPr marL="25146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6pPr>
            <a:lvl7pPr marL="29718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7pPr>
            <a:lvl8pPr marL="34290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8pPr>
            <a:lvl9pPr marL="38862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9pPr>
          </a:lstStyle>
          <a:p>
            <a:pPr algn="ctr">
              <a:spcBef>
                <a:spcPct val="0"/>
              </a:spcBef>
              <a:buFontTx/>
              <a:buNone/>
            </a:pPr>
            <a:r>
              <a:rPr lang="en-US" altLang="th-TH" sz="1800" dirty="0">
                <a:solidFill>
                  <a:schemeClr val="tx1"/>
                </a:solidFill>
              </a:rPr>
              <a:t>Polycrystalline </a:t>
            </a:r>
          </a:p>
          <a:p>
            <a:pPr algn="ctr">
              <a:spcBef>
                <a:spcPct val="0"/>
              </a:spcBef>
              <a:buFontTx/>
              <a:buNone/>
            </a:pPr>
            <a:r>
              <a:rPr lang="en-US" altLang="th-TH" sz="1800" dirty="0">
                <a:solidFill>
                  <a:schemeClr val="tx1"/>
                </a:solidFill>
              </a:rPr>
              <a:t>or </a:t>
            </a:r>
          </a:p>
          <a:p>
            <a:pPr algn="ctr">
              <a:spcBef>
                <a:spcPct val="0"/>
              </a:spcBef>
              <a:buFontTx/>
              <a:buNone/>
            </a:pPr>
            <a:r>
              <a:rPr lang="en-US" altLang="th-TH" sz="1800" dirty="0">
                <a:solidFill>
                  <a:schemeClr val="tx1"/>
                </a:solidFill>
              </a:rPr>
              <a:t>Multi-crystalline</a:t>
            </a:r>
            <a:endParaRPr lang="th-TH" altLang="th-TH" sz="1800" b="1" dirty="0">
              <a:solidFill>
                <a:schemeClr val="tx1"/>
              </a:solidFill>
              <a:latin typeface="Browallia New" pitchFamily="34" charset="-34"/>
              <a:cs typeface="Browallia New" pitchFamily="34" charset="-34"/>
            </a:endParaRPr>
          </a:p>
        </p:txBody>
      </p:sp>
      <p:sp>
        <p:nvSpPr>
          <p:cNvPr id="9" name="TextBox 10"/>
          <p:cNvSpPr txBox="1">
            <a:spLocks noChangeArrowheads="1"/>
          </p:cNvSpPr>
          <p:nvPr/>
        </p:nvSpPr>
        <p:spPr bwMode="auto">
          <a:xfrm>
            <a:off x="5962056" y="4455454"/>
            <a:ext cx="25169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itchFamily="34" charset="0"/>
                <a:cs typeface="Angsana New" pitchFamily="18" charset="-34"/>
              </a:defRPr>
            </a:lvl1pPr>
            <a:lvl2pPr marL="742950" indent="-285750">
              <a:spcBef>
                <a:spcPct val="20000"/>
              </a:spcBef>
              <a:buChar char="–"/>
              <a:defRPr sz="2800">
                <a:solidFill>
                  <a:schemeClr val="bg1"/>
                </a:solidFill>
                <a:latin typeface="Arial" pitchFamily="34" charset="0"/>
                <a:cs typeface="Angsana New" pitchFamily="18" charset="-34"/>
              </a:defRPr>
            </a:lvl2pPr>
            <a:lvl3pPr marL="1143000" indent="-228600">
              <a:spcBef>
                <a:spcPct val="20000"/>
              </a:spcBef>
              <a:buChar char="•"/>
              <a:defRPr sz="2400">
                <a:solidFill>
                  <a:schemeClr val="bg1"/>
                </a:solidFill>
                <a:latin typeface="Arial" pitchFamily="34" charset="0"/>
                <a:cs typeface="Angsana New" pitchFamily="18" charset="-34"/>
              </a:defRPr>
            </a:lvl3pPr>
            <a:lvl4pPr marL="1600200" indent="-228600">
              <a:spcBef>
                <a:spcPct val="20000"/>
              </a:spcBef>
              <a:buChar char="–"/>
              <a:defRPr sz="2000">
                <a:solidFill>
                  <a:schemeClr val="bg1"/>
                </a:solidFill>
                <a:latin typeface="Arial" pitchFamily="34" charset="0"/>
                <a:cs typeface="Angsana New" pitchFamily="18" charset="-34"/>
              </a:defRPr>
            </a:lvl4pPr>
            <a:lvl5pPr marL="2057400" indent="-228600">
              <a:spcBef>
                <a:spcPct val="20000"/>
              </a:spcBef>
              <a:buChar char="»"/>
              <a:defRPr sz="2000">
                <a:solidFill>
                  <a:schemeClr val="bg1"/>
                </a:solidFill>
                <a:latin typeface="Arial" pitchFamily="34" charset="0"/>
                <a:cs typeface="Angsana New" pitchFamily="18" charset="-34"/>
              </a:defRPr>
            </a:lvl5pPr>
            <a:lvl6pPr marL="25146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6pPr>
            <a:lvl7pPr marL="29718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7pPr>
            <a:lvl8pPr marL="34290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8pPr>
            <a:lvl9pPr marL="3886200" indent="-228600" eaLnBrk="0" fontAlgn="base" hangingPunct="0">
              <a:spcBef>
                <a:spcPct val="20000"/>
              </a:spcBef>
              <a:spcAft>
                <a:spcPct val="0"/>
              </a:spcAft>
              <a:buChar char="»"/>
              <a:defRPr sz="2000">
                <a:solidFill>
                  <a:schemeClr val="bg1"/>
                </a:solidFill>
                <a:latin typeface="Arial" pitchFamily="34" charset="0"/>
                <a:cs typeface="Angsana New" pitchFamily="18" charset="-34"/>
              </a:defRPr>
            </a:lvl9pPr>
          </a:lstStyle>
          <a:p>
            <a:pPr algn="ctr">
              <a:buNone/>
            </a:pPr>
            <a:r>
              <a:rPr lang="en-US" altLang="th-TH" sz="1800" dirty="0">
                <a:solidFill>
                  <a:schemeClr val="tx1"/>
                </a:solidFill>
              </a:rPr>
              <a:t>Thin film</a:t>
            </a:r>
          </a:p>
          <a:p>
            <a:pPr lvl="1"/>
            <a:r>
              <a:rPr lang="en-US" altLang="th-TH" sz="1500" dirty="0">
                <a:solidFill>
                  <a:schemeClr val="tx1"/>
                </a:solidFill>
              </a:rPr>
              <a:t>Ex. Amorphous silicon or Cadmium Telluride</a:t>
            </a:r>
          </a:p>
          <a:p>
            <a:pPr algn="ctr">
              <a:spcBef>
                <a:spcPct val="0"/>
              </a:spcBef>
              <a:buFontTx/>
              <a:buNone/>
            </a:pPr>
            <a:endParaRPr lang="th-TH" altLang="th-TH" sz="1800" b="1" dirty="0">
              <a:solidFill>
                <a:schemeClr val="tx1"/>
              </a:solidFill>
              <a:latin typeface="Browallia New" pitchFamily="34" charset="-34"/>
              <a:cs typeface="Browallia New" pitchFamily="34" charset="-34"/>
            </a:endParaRPr>
          </a:p>
        </p:txBody>
      </p:sp>
    </p:spTree>
    <p:extLst>
      <p:ext uri="{BB962C8B-B14F-4D97-AF65-F5344CB8AC3E}">
        <p14:creationId xmlns:p14="http://schemas.microsoft.com/office/powerpoint/2010/main" val="1631141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p:txBody>
          <a:bodyPr/>
          <a:lstStyle/>
          <a:p>
            <a:pPr eaLnBrk="1" hangingPunct="1"/>
            <a:r>
              <a:rPr lang="en-US" altLang="th-TH" smtClean="0"/>
              <a:t>Monocrystalline Silicon Modules </a:t>
            </a:r>
          </a:p>
        </p:txBody>
      </p:sp>
      <p:sp>
        <p:nvSpPr>
          <p:cNvPr id="36867" name="Rectangle 3"/>
          <p:cNvSpPr>
            <a:spLocks noGrp="1" noChangeArrowheads="1"/>
          </p:cNvSpPr>
          <p:nvPr>
            <p:ph type="body" idx="1"/>
          </p:nvPr>
        </p:nvSpPr>
        <p:spPr>
          <a:xfrm>
            <a:off x="838200" y="2362200"/>
            <a:ext cx="3810000" cy="3724275"/>
          </a:xfrm>
        </p:spPr>
        <p:txBody>
          <a:bodyPr/>
          <a:lstStyle/>
          <a:p>
            <a:pPr eaLnBrk="1" hangingPunct="1"/>
            <a:r>
              <a:rPr lang="en-US" altLang="th-TH" sz="2400" smtClean="0"/>
              <a:t>Most efficient commercially available module (11% - 14%) </a:t>
            </a:r>
          </a:p>
          <a:p>
            <a:pPr eaLnBrk="1" hangingPunct="1"/>
            <a:r>
              <a:rPr lang="en-US" altLang="th-TH" sz="2400" smtClean="0"/>
              <a:t>Most expensive to produce </a:t>
            </a:r>
          </a:p>
          <a:p>
            <a:pPr eaLnBrk="1" hangingPunct="1"/>
            <a:r>
              <a:rPr lang="en-US" altLang="th-TH" sz="2400" smtClean="0"/>
              <a:t>Circular (square-round) cell creates wasted space on module </a:t>
            </a:r>
          </a:p>
        </p:txBody>
      </p:sp>
      <p:pic>
        <p:nvPicPr>
          <p:cNvPr id="368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71800"/>
            <a:ext cx="3810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31198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Grp="1" noChangeArrowheads="1"/>
          </p:cNvSpPr>
          <p:nvPr>
            <p:ph type="title"/>
          </p:nvPr>
        </p:nvSpPr>
        <p:spPr/>
        <p:txBody>
          <a:bodyPr/>
          <a:lstStyle/>
          <a:p>
            <a:pPr eaLnBrk="1" hangingPunct="1"/>
            <a:r>
              <a:rPr lang="en-US" altLang="th-TH" smtClean="0"/>
              <a:t>Polycrystalline Silicon Modules</a:t>
            </a:r>
          </a:p>
        </p:txBody>
      </p:sp>
      <p:sp>
        <p:nvSpPr>
          <p:cNvPr id="37891" name="Rectangle 3"/>
          <p:cNvSpPr>
            <a:spLocks noGrp="1" noChangeArrowheads="1"/>
          </p:cNvSpPr>
          <p:nvPr>
            <p:ph type="body" idx="1"/>
          </p:nvPr>
        </p:nvSpPr>
        <p:spPr>
          <a:xfrm>
            <a:off x="838200" y="2362200"/>
            <a:ext cx="3886200" cy="3724275"/>
          </a:xfrm>
        </p:spPr>
        <p:txBody>
          <a:bodyPr/>
          <a:lstStyle/>
          <a:p>
            <a:pPr eaLnBrk="1" hangingPunct="1"/>
            <a:r>
              <a:rPr lang="en-US" altLang="th-TH" sz="2400" smtClean="0"/>
              <a:t>Less expensive to make than single crystalline modules </a:t>
            </a:r>
          </a:p>
          <a:p>
            <a:pPr eaLnBrk="1" hangingPunct="1"/>
            <a:r>
              <a:rPr lang="en-US" altLang="th-TH" sz="2400" smtClean="0"/>
              <a:t>Cells slightly less efficient than a single crystalline (10% - 12%)</a:t>
            </a:r>
          </a:p>
          <a:p>
            <a:pPr eaLnBrk="1" hangingPunct="1"/>
            <a:r>
              <a:rPr lang="en-US" altLang="th-TH" sz="2400" smtClean="0"/>
              <a:t>Square shape cells fit into module efficiently using the entire space</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590800"/>
            <a:ext cx="3616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44799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36246" t="16360" r="34422" b="30485"/>
          <a:stretch>
            <a:fillRect/>
          </a:stretch>
        </p:blipFill>
        <p:spPr bwMode="auto">
          <a:xfrm>
            <a:off x="4932040" y="188640"/>
            <a:ext cx="3595066" cy="3662898"/>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l="30076" t="19485" r="21775" b="45079"/>
          <a:stretch>
            <a:fillRect/>
          </a:stretch>
        </p:blipFill>
        <p:spPr bwMode="auto">
          <a:xfrm>
            <a:off x="179512" y="4414694"/>
            <a:ext cx="5904656" cy="2443306"/>
          </a:xfrm>
          <a:prstGeom prst="rect">
            <a:avLst/>
          </a:prstGeom>
          <a:noFill/>
          <a:ln w="9525">
            <a:noFill/>
            <a:miter lim="800000"/>
            <a:headEnd/>
            <a:tailEnd/>
          </a:ln>
        </p:spPr>
      </p:pic>
      <p:sp>
        <p:nvSpPr>
          <p:cNvPr id="6" name="สี่เหลี่ยมผืนผ้า 5"/>
          <p:cNvSpPr/>
          <p:nvPr/>
        </p:nvSpPr>
        <p:spPr>
          <a:xfrm>
            <a:off x="4572000" y="6488668"/>
            <a:ext cx="4572000" cy="369332"/>
          </a:xfrm>
          <a:prstGeom prst="rect">
            <a:avLst/>
          </a:prstGeom>
        </p:spPr>
        <p:txBody>
          <a:bodyPr>
            <a:spAutoFit/>
          </a:bodyPr>
          <a:lstStyle/>
          <a:p>
            <a:pPr algn="r"/>
            <a:r>
              <a:rPr lang="en-US" sz="1800" dirty="0" smtClean="0"/>
              <a:t>http://slideplayer.com/slide/8754721/</a:t>
            </a:r>
            <a:endParaRPr lang="th-TH" sz="1800" dirty="0"/>
          </a:p>
        </p:txBody>
      </p:sp>
      <p:pic>
        <p:nvPicPr>
          <p:cNvPr id="25605" name="Picture 5" descr="http://player.slideplayer.com/26/8754721/data/images/img4.png"/>
          <p:cNvPicPr>
            <a:picLocks noChangeAspect="1" noChangeArrowheads="1"/>
          </p:cNvPicPr>
          <p:nvPr/>
        </p:nvPicPr>
        <p:blipFill>
          <a:blip r:embed="rId4" cstate="print"/>
          <a:srcRect l="34363"/>
          <a:stretch>
            <a:fillRect/>
          </a:stretch>
        </p:blipFill>
        <p:spPr bwMode="auto">
          <a:xfrm>
            <a:off x="6300192" y="4077072"/>
            <a:ext cx="2232248" cy="2247949"/>
          </a:xfrm>
          <a:prstGeom prst="rect">
            <a:avLst/>
          </a:prstGeom>
          <a:noFill/>
        </p:spPr>
      </p:pic>
      <p:pic>
        <p:nvPicPr>
          <p:cNvPr id="8" name="Picture 2"/>
          <p:cNvPicPr>
            <a:picLocks noChangeAspect="1" noChangeArrowheads="1"/>
          </p:cNvPicPr>
          <p:nvPr/>
        </p:nvPicPr>
        <p:blipFill>
          <a:blip r:embed="rId5" cstate="print"/>
          <a:srcRect l="11342" t="17344" r="43277" b="28516"/>
          <a:stretch>
            <a:fillRect/>
          </a:stretch>
        </p:blipFill>
        <p:spPr bwMode="auto">
          <a:xfrm>
            <a:off x="395536" y="836712"/>
            <a:ext cx="4253468" cy="2852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p:txBody>
          <a:bodyPr/>
          <a:lstStyle/>
          <a:p>
            <a:pPr eaLnBrk="1" hangingPunct="1"/>
            <a:r>
              <a:rPr lang="en-US" altLang="th-TH" smtClean="0"/>
              <a:t>Amorphous Thin Film 	</a:t>
            </a:r>
          </a:p>
        </p:txBody>
      </p:sp>
      <p:sp>
        <p:nvSpPr>
          <p:cNvPr id="38915" name="Rectangle 3"/>
          <p:cNvSpPr>
            <a:spLocks noGrp="1" noChangeArrowheads="1"/>
          </p:cNvSpPr>
          <p:nvPr>
            <p:ph type="body" idx="1"/>
          </p:nvPr>
        </p:nvSpPr>
        <p:spPr>
          <a:xfrm>
            <a:off x="838200" y="2362200"/>
            <a:ext cx="4114800" cy="4495800"/>
          </a:xfrm>
        </p:spPr>
        <p:txBody>
          <a:bodyPr/>
          <a:lstStyle/>
          <a:p>
            <a:pPr eaLnBrk="1" hangingPunct="1">
              <a:lnSpc>
                <a:spcPct val="90000"/>
              </a:lnSpc>
            </a:pPr>
            <a:r>
              <a:rPr lang="en-US" altLang="th-TH" sz="2400" smtClean="0"/>
              <a:t>Most inexpensive technology to produce </a:t>
            </a:r>
          </a:p>
          <a:p>
            <a:pPr eaLnBrk="1" hangingPunct="1">
              <a:lnSpc>
                <a:spcPct val="90000"/>
              </a:lnSpc>
            </a:pPr>
            <a:r>
              <a:rPr lang="en-US" altLang="th-TH" sz="2400" smtClean="0"/>
              <a:t>Metal grid replaced with transparent oxides</a:t>
            </a:r>
          </a:p>
          <a:p>
            <a:pPr eaLnBrk="1" hangingPunct="1">
              <a:lnSpc>
                <a:spcPct val="90000"/>
              </a:lnSpc>
            </a:pPr>
            <a:r>
              <a:rPr lang="en-US" altLang="th-TH" sz="2400" smtClean="0"/>
              <a:t>Efficiency = 6 – 8 %</a:t>
            </a:r>
          </a:p>
          <a:p>
            <a:pPr eaLnBrk="1" hangingPunct="1">
              <a:lnSpc>
                <a:spcPct val="90000"/>
              </a:lnSpc>
            </a:pPr>
            <a:r>
              <a:rPr lang="en-US" altLang="th-TH" sz="2400" smtClean="0"/>
              <a:t>Can be deposited on flexible substrates </a:t>
            </a:r>
          </a:p>
          <a:p>
            <a:pPr eaLnBrk="1" hangingPunct="1">
              <a:lnSpc>
                <a:spcPct val="90000"/>
              </a:lnSpc>
            </a:pPr>
            <a:r>
              <a:rPr lang="en-US" altLang="th-TH" sz="2400" smtClean="0"/>
              <a:t>Less susceptible to shading problems </a:t>
            </a:r>
          </a:p>
          <a:p>
            <a:pPr eaLnBrk="1" hangingPunct="1">
              <a:lnSpc>
                <a:spcPct val="90000"/>
              </a:lnSpc>
            </a:pPr>
            <a:r>
              <a:rPr lang="en-US" altLang="th-TH" sz="2400" smtClean="0"/>
              <a:t>Better performance in low light conditions that with crystalline modules </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819400"/>
            <a:ext cx="40005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31083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pPr eaLnBrk="1" hangingPunct="1"/>
            <a:r>
              <a:rPr lang="en-US" altLang="th-TH" smtClean="0"/>
              <a:t>Selecting the Correct Module </a:t>
            </a:r>
          </a:p>
        </p:txBody>
      </p:sp>
      <p:sp>
        <p:nvSpPr>
          <p:cNvPr id="39939" name="Rectangle 3"/>
          <p:cNvSpPr>
            <a:spLocks noGrp="1" noChangeArrowheads="1"/>
          </p:cNvSpPr>
          <p:nvPr>
            <p:ph type="body" idx="1"/>
          </p:nvPr>
        </p:nvSpPr>
        <p:spPr/>
        <p:txBody>
          <a:bodyPr/>
          <a:lstStyle/>
          <a:p>
            <a:pPr eaLnBrk="1" hangingPunct="1"/>
            <a:r>
              <a:rPr lang="en-US" altLang="th-TH" smtClean="0"/>
              <a:t>Practical Criteria </a:t>
            </a:r>
          </a:p>
          <a:p>
            <a:pPr lvl="1" eaLnBrk="1" hangingPunct="1"/>
            <a:r>
              <a:rPr lang="en-US" altLang="th-TH" smtClean="0"/>
              <a:t>Size </a:t>
            </a:r>
          </a:p>
          <a:p>
            <a:pPr lvl="1" eaLnBrk="1" hangingPunct="1"/>
            <a:r>
              <a:rPr lang="en-US" altLang="th-TH" smtClean="0"/>
              <a:t>Voltage </a:t>
            </a:r>
          </a:p>
          <a:p>
            <a:pPr lvl="1" eaLnBrk="1" hangingPunct="1"/>
            <a:r>
              <a:rPr lang="en-US" altLang="th-TH" smtClean="0"/>
              <a:t>Availability </a:t>
            </a:r>
          </a:p>
          <a:p>
            <a:pPr lvl="1" eaLnBrk="1" hangingPunct="1"/>
            <a:r>
              <a:rPr lang="en-US" altLang="th-TH" smtClean="0"/>
              <a:t>Warranty </a:t>
            </a:r>
          </a:p>
          <a:p>
            <a:pPr lvl="1" eaLnBrk="1" hangingPunct="1"/>
            <a:r>
              <a:rPr lang="en-US" altLang="th-TH" smtClean="0"/>
              <a:t>Mounting Characteristics </a:t>
            </a:r>
          </a:p>
          <a:p>
            <a:pPr lvl="1" eaLnBrk="1" hangingPunct="1"/>
            <a:r>
              <a:rPr lang="en-US" altLang="th-TH" smtClean="0"/>
              <a:t>Cost (per watt)</a:t>
            </a:r>
          </a:p>
        </p:txBody>
      </p:sp>
    </p:spTree>
    <p:extLst>
      <p:ext uri="{BB962C8B-B14F-4D97-AF65-F5344CB8AC3E}">
        <p14:creationId xmlns:p14="http://schemas.microsoft.com/office/powerpoint/2010/main" val="3923868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7"/>
          <p:cNvPicPr>
            <a:picLocks noChangeAspect="1" noChangeArrowheads="1"/>
          </p:cNvPicPr>
          <p:nvPr/>
        </p:nvPicPr>
        <p:blipFill>
          <a:blip r:embed="rId2" cstate="print"/>
          <a:srcRect/>
          <a:stretch>
            <a:fillRect/>
          </a:stretch>
        </p:blipFill>
        <p:spPr bwMode="auto">
          <a:xfrm>
            <a:off x="1835696" y="1700808"/>
            <a:ext cx="5238750" cy="3486151"/>
          </a:xfrm>
          <a:prstGeom prst="rect">
            <a:avLst/>
          </a:prstGeom>
          <a:noFill/>
        </p:spPr>
      </p:pic>
      <p:sp>
        <p:nvSpPr>
          <p:cNvPr id="5" name="สี่เหลี่ยมผืนผ้า 4"/>
          <p:cNvSpPr/>
          <p:nvPr/>
        </p:nvSpPr>
        <p:spPr>
          <a:xfrm>
            <a:off x="2627784" y="332656"/>
            <a:ext cx="3608937" cy="523220"/>
          </a:xfrm>
          <a:prstGeom prst="rect">
            <a:avLst/>
          </a:prstGeom>
        </p:spPr>
        <p:txBody>
          <a:bodyPr wrap="none">
            <a:spAutoFit/>
          </a:bodyPr>
          <a:lstStyle/>
          <a:p>
            <a:r>
              <a:rPr lang="en-US" dirty="0" smtClean="0"/>
              <a:t>Silicon-based </a:t>
            </a:r>
            <a:r>
              <a:rPr lang="en-US" dirty="0"/>
              <a:t>solar </a:t>
            </a:r>
            <a:r>
              <a:rPr lang="en-US" dirty="0" smtClean="0"/>
              <a:t>cells</a:t>
            </a:r>
            <a:endParaRPr lang="th-TH" dirty="0"/>
          </a:p>
        </p:txBody>
      </p:sp>
      <p:sp>
        <p:nvSpPr>
          <p:cNvPr id="6" name="สี่เหลี่ยมผืนผ้า 5"/>
          <p:cNvSpPr/>
          <p:nvPr/>
        </p:nvSpPr>
        <p:spPr>
          <a:xfrm>
            <a:off x="6139677" y="6334780"/>
            <a:ext cx="2896819" cy="369332"/>
          </a:xfrm>
          <a:prstGeom prst="rect">
            <a:avLst/>
          </a:prstGeom>
        </p:spPr>
        <p:txBody>
          <a:bodyPr wrap="none">
            <a:spAutoFit/>
          </a:bodyPr>
          <a:lstStyle/>
          <a:p>
            <a:r>
              <a:rPr lang="en-US" sz="1800" i="1" dirty="0"/>
              <a:t>http://eeeug.com/industries)</a:t>
            </a:r>
            <a:endParaRPr lang="th-TH" sz="1800" dirty="0"/>
          </a:p>
        </p:txBody>
      </p:sp>
    </p:spTree>
    <p:extLst>
      <p:ext uri="{BB962C8B-B14F-4D97-AF65-F5344CB8AC3E}">
        <p14:creationId xmlns:p14="http://schemas.microsoft.com/office/powerpoint/2010/main" val="3492158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8"/>
          <p:cNvPicPr>
            <a:picLocks noChangeAspect="1" noChangeArrowheads="1"/>
          </p:cNvPicPr>
          <p:nvPr/>
        </p:nvPicPr>
        <p:blipFill>
          <a:blip r:embed="rId2" cstate="print"/>
          <a:srcRect/>
          <a:stretch>
            <a:fillRect/>
          </a:stretch>
        </p:blipFill>
        <p:spPr bwMode="auto">
          <a:xfrm>
            <a:off x="1619672" y="1700808"/>
            <a:ext cx="6000750" cy="3714751"/>
          </a:xfrm>
          <a:prstGeom prst="rect">
            <a:avLst/>
          </a:prstGeom>
          <a:noFill/>
        </p:spPr>
      </p:pic>
      <p:sp>
        <p:nvSpPr>
          <p:cNvPr id="5" name="สี่เหลี่ยมผืนผ้า 4"/>
          <p:cNvSpPr/>
          <p:nvPr/>
        </p:nvSpPr>
        <p:spPr>
          <a:xfrm>
            <a:off x="4211960" y="6273225"/>
            <a:ext cx="4572000" cy="584775"/>
          </a:xfrm>
          <a:prstGeom prst="rect">
            <a:avLst/>
          </a:prstGeom>
        </p:spPr>
        <p:txBody>
          <a:bodyPr>
            <a:spAutoFit/>
          </a:bodyPr>
          <a:lstStyle/>
          <a:p>
            <a:pPr algn="r"/>
            <a:r>
              <a:rPr lang="en-US" sz="1600" i="1" dirty="0"/>
              <a:t/>
            </a:r>
            <a:br>
              <a:rPr lang="en-US" sz="1600" i="1" dirty="0"/>
            </a:br>
            <a:r>
              <a:rPr lang="en-US" sz="1600" i="1" dirty="0" smtClean="0"/>
              <a:t>http://www.mysolargenerator.info</a:t>
            </a:r>
            <a:endParaRPr lang="th-TH" sz="1600" dirty="0"/>
          </a:p>
        </p:txBody>
      </p:sp>
      <p:sp>
        <p:nvSpPr>
          <p:cNvPr id="6" name="สี่เหลี่ยมผืนผ้า 5"/>
          <p:cNvSpPr/>
          <p:nvPr/>
        </p:nvSpPr>
        <p:spPr>
          <a:xfrm>
            <a:off x="3131840" y="476672"/>
            <a:ext cx="2967479" cy="523220"/>
          </a:xfrm>
          <a:prstGeom prst="rect">
            <a:avLst/>
          </a:prstGeom>
        </p:spPr>
        <p:txBody>
          <a:bodyPr wrap="none">
            <a:spAutoFit/>
          </a:bodyPr>
          <a:lstStyle/>
          <a:p>
            <a:r>
              <a:rPr lang="en-US" dirty="0"/>
              <a:t>T</a:t>
            </a:r>
            <a:r>
              <a:rPr lang="en-US" dirty="0" smtClean="0"/>
              <a:t>hin film solar cells</a:t>
            </a:r>
            <a:endParaRPr lang="th-TH" dirty="0"/>
          </a:p>
        </p:txBody>
      </p:sp>
    </p:spTree>
    <p:extLst>
      <p:ext uri="{BB962C8B-B14F-4D97-AF65-F5344CB8AC3E}">
        <p14:creationId xmlns:p14="http://schemas.microsoft.com/office/powerpoint/2010/main" val="3188045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cstate="print"/>
          <a:srcRect/>
          <a:stretch>
            <a:fillRect/>
          </a:stretch>
        </p:blipFill>
        <p:spPr bwMode="auto">
          <a:xfrm>
            <a:off x="1691680" y="980728"/>
            <a:ext cx="6120680" cy="4954492"/>
          </a:xfrm>
          <a:prstGeom prst="rect">
            <a:avLst/>
          </a:prstGeom>
          <a:noFill/>
        </p:spPr>
      </p:pic>
      <p:sp>
        <p:nvSpPr>
          <p:cNvPr id="5" name="สี่เหลี่ยมผืนผ้า 4"/>
          <p:cNvSpPr/>
          <p:nvPr/>
        </p:nvSpPr>
        <p:spPr>
          <a:xfrm>
            <a:off x="3347864" y="260648"/>
            <a:ext cx="2805192" cy="523220"/>
          </a:xfrm>
          <a:prstGeom prst="rect">
            <a:avLst/>
          </a:prstGeom>
        </p:spPr>
        <p:txBody>
          <a:bodyPr wrap="none">
            <a:spAutoFit/>
          </a:bodyPr>
          <a:lstStyle/>
          <a:p>
            <a:r>
              <a:rPr lang="en-US" dirty="0" smtClean="0"/>
              <a:t>Organic </a:t>
            </a:r>
            <a:r>
              <a:rPr lang="en-US" dirty="0"/>
              <a:t>solar </a:t>
            </a:r>
            <a:r>
              <a:rPr lang="en-US" dirty="0" smtClean="0"/>
              <a:t>cells</a:t>
            </a:r>
            <a:endParaRPr lang="th-TH" dirty="0"/>
          </a:p>
        </p:txBody>
      </p:sp>
      <p:sp>
        <p:nvSpPr>
          <p:cNvPr id="6" name="สี่เหลี่ยมผืนผ้า 5"/>
          <p:cNvSpPr/>
          <p:nvPr/>
        </p:nvSpPr>
        <p:spPr>
          <a:xfrm>
            <a:off x="6516216" y="6309320"/>
            <a:ext cx="2348785" cy="338554"/>
          </a:xfrm>
          <a:prstGeom prst="rect">
            <a:avLst/>
          </a:prstGeom>
        </p:spPr>
        <p:txBody>
          <a:bodyPr wrap="none">
            <a:spAutoFit/>
          </a:bodyPr>
          <a:lstStyle/>
          <a:p>
            <a:r>
              <a:rPr lang="en-US" sz="1600" i="1" dirty="0"/>
              <a:t>http://www.exposolar.org</a:t>
            </a:r>
            <a:endParaRPr lang="th-TH" sz="1600" dirty="0"/>
          </a:p>
        </p:txBody>
      </p:sp>
    </p:spTree>
    <p:extLst>
      <p:ext uri="{BB962C8B-B14F-4D97-AF65-F5344CB8AC3E}">
        <p14:creationId xmlns:p14="http://schemas.microsoft.com/office/powerpoint/2010/main" val="1633311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
          <p:cNvPicPr>
            <a:picLocks noChangeAspect="1" noChangeArrowheads="1"/>
          </p:cNvPicPr>
          <p:nvPr/>
        </p:nvPicPr>
        <p:blipFill>
          <a:blip r:embed="rId2" cstate="print"/>
          <a:srcRect/>
          <a:stretch>
            <a:fillRect/>
          </a:stretch>
        </p:blipFill>
        <p:spPr bwMode="auto">
          <a:xfrm>
            <a:off x="2123728" y="1700808"/>
            <a:ext cx="5114925" cy="3810000"/>
          </a:xfrm>
          <a:prstGeom prst="rect">
            <a:avLst/>
          </a:prstGeom>
          <a:noFill/>
        </p:spPr>
      </p:pic>
      <p:sp>
        <p:nvSpPr>
          <p:cNvPr id="5" name="สี่เหลี่ยมผืนผ้า 4"/>
          <p:cNvSpPr/>
          <p:nvPr/>
        </p:nvSpPr>
        <p:spPr>
          <a:xfrm>
            <a:off x="6916877" y="6165304"/>
            <a:ext cx="2119619" cy="369332"/>
          </a:xfrm>
          <a:prstGeom prst="rect">
            <a:avLst/>
          </a:prstGeom>
        </p:spPr>
        <p:txBody>
          <a:bodyPr wrap="none">
            <a:spAutoFit/>
          </a:bodyPr>
          <a:lstStyle/>
          <a:p>
            <a:r>
              <a:rPr lang="en-US" sz="1800" i="1" dirty="0"/>
              <a:t>assets.inhabitat.com</a:t>
            </a:r>
            <a:endParaRPr lang="th-TH" sz="1800" dirty="0"/>
          </a:p>
        </p:txBody>
      </p:sp>
      <p:sp>
        <p:nvSpPr>
          <p:cNvPr id="6" name="สี่เหลี่ยมผืนผ้า 5"/>
          <p:cNvSpPr/>
          <p:nvPr/>
        </p:nvSpPr>
        <p:spPr>
          <a:xfrm>
            <a:off x="2843808" y="764704"/>
            <a:ext cx="3759747" cy="523220"/>
          </a:xfrm>
          <a:prstGeom prst="rect">
            <a:avLst/>
          </a:prstGeom>
        </p:spPr>
        <p:txBody>
          <a:bodyPr wrap="none">
            <a:spAutoFit/>
          </a:bodyPr>
          <a:lstStyle/>
          <a:p>
            <a:r>
              <a:rPr lang="en-US" dirty="0" smtClean="0"/>
              <a:t>Dye-sensitized </a:t>
            </a:r>
            <a:r>
              <a:rPr lang="en-US" dirty="0"/>
              <a:t>solar </a:t>
            </a:r>
            <a:r>
              <a:rPr lang="en-US" dirty="0" smtClean="0"/>
              <a:t>cells</a:t>
            </a:r>
            <a:endParaRPr lang="th-TH" dirty="0"/>
          </a:p>
        </p:txBody>
      </p:sp>
    </p:spTree>
    <p:extLst>
      <p:ext uri="{BB962C8B-B14F-4D97-AF65-F5344CB8AC3E}">
        <p14:creationId xmlns:p14="http://schemas.microsoft.com/office/powerpoint/2010/main" val="288657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raetzelTALK44.jpg                                             0003CA45Macintosh HD                   BC2D11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28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raetzelTALK45.jpg                                             0003CA45Macintosh HD                   BC2D11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94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KonarkaTALK10.jpg                                              0003CA45Macintosh HD                   BC2D11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14350"/>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69635" name="Rectangle 3"/>
          <p:cNvSpPr>
            <a:spLocks noGrp="1" noChangeArrowheads="1"/>
          </p:cNvSpPr>
          <p:nvPr>
            <p:ph type="title" idx="4294967295"/>
          </p:nvPr>
        </p:nvSpPr>
        <p:spPr>
          <a:xfrm>
            <a:off x="971550" y="514350"/>
            <a:ext cx="1828800" cy="857250"/>
          </a:xfrm>
        </p:spPr>
        <p:txBody>
          <a:bodyPr/>
          <a:lstStyle/>
          <a:p>
            <a:r>
              <a:rPr lang="en-US" altLang="th-TH" sz="1500">
                <a:latin typeface="Lucida Grande" charset="0"/>
              </a:rPr>
              <a:t>KONARKA</a:t>
            </a:r>
          </a:p>
        </p:txBody>
      </p:sp>
    </p:spTree>
    <p:extLst>
      <p:ext uri="{BB962C8B-B14F-4D97-AF65-F5344CB8AC3E}">
        <p14:creationId xmlns:p14="http://schemas.microsoft.com/office/powerpoint/2010/main" val="3934487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txBody>
          <a:bodyPr/>
          <a:lstStyle/>
          <a:p>
            <a:r>
              <a:rPr lang="en-US" b="1" dirty="0" smtClean="0"/>
              <a:t>PV Performance</a:t>
            </a:r>
            <a:r>
              <a:rPr lang="th-TH" b="1" dirty="0" smtClean="0"/>
              <a:t/>
            </a:r>
            <a:br>
              <a:rPr lang="th-TH" b="1" dirty="0" smtClean="0"/>
            </a:br>
            <a:endParaRPr lang="th-TH" b="1" dirty="0"/>
          </a:p>
        </p:txBody>
      </p:sp>
      <p:sp>
        <p:nvSpPr>
          <p:cNvPr id="4" name="ตัวยึดหมายเลขภาพนิ่ง 3"/>
          <p:cNvSpPr>
            <a:spLocks noGrp="1"/>
          </p:cNvSpPr>
          <p:nvPr>
            <p:ph type="sldNum" sz="quarter" idx="12"/>
          </p:nvPr>
        </p:nvSpPr>
        <p:spPr/>
        <p:txBody>
          <a:bodyPr/>
          <a:lstStyle/>
          <a:p>
            <a:fld id="{046EC9D0-0043-4FCC-92D5-B2F090B41611}" type="slidenum">
              <a:rPr lang="th-TH" smtClean="0"/>
              <a:t>39</a:t>
            </a:fld>
            <a:endParaRPr lang="th-TH"/>
          </a:p>
        </p:txBody>
      </p:sp>
    </p:spTree>
    <p:extLst>
      <p:ext uri="{BB962C8B-B14F-4D97-AF65-F5344CB8AC3E}">
        <p14:creationId xmlns:p14="http://schemas.microsoft.com/office/powerpoint/2010/main" val="363757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28498" t="14391" r="22247" b="50172"/>
          <a:stretch>
            <a:fillRect/>
          </a:stretch>
        </p:blipFill>
        <p:spPr bwMode="auto">
          <a:xfrm>
            <a:off x="1326791" y="350994"/>
            <a:ext cx="6408712" cy="2592288"/>
          </a:xfrm>
          <a:prstGeom prst="rect">
            <a:avLst/>
          </a:prstGeom>
          <a:noFill/>
          <a:ln w="9525">
            <a:noFill/>
            <a:miter lim="800000"/>
            <a:headEnd/>
            <a:tailEnd/>
          </a:ln>
        </p:spPr>
      </p:pic>
      <p:sp>
        <p:nvSpPr>
          <p:cNvPr id="5" name="สี่เหลี่ยมผืนผ้า 4"/>
          <p:cNvSpPr/>
          <p:nvPr/>
        </p:nvSpPr>
        <p:spPr>
          <a:xfrm>
            <a:off x="4572000" y="6488668"/>
            <a:ext cx="4572000" cy="369332"/>
          </a:xfrm>
          <a:prstGeom prst="rect">
            <a:avLst/>
          </a:prstGeom>
        </p:spPr>
        <p:txBody>
          <a:bodyPr>
            <a:spAutoFit/>
          </a:bodyPr>
          <a:lstStyle/>
          <a:p>
            <a:pPr algn="r"/>
            <a:r>
              <a:rPr lang="en-US" sz="1800" dirty="0" smtClean="0"/>
              <a:t>http://slideplayer.com/slide/8754721/</a:t>
            </a:r>
            <a:endParaRPr lang="th-TH" sz="1800" dirty="0"/>
          </a:p>
        </p:txBody>
      </p:sp>
      <p:pic>
        <p:nvPicPr>
          <p:cNvPr id="26627" name="Picture 3"/>
          <p:cNvPicPr>
            <a:picLocks noChangeAspect="1" noChangeArrowheads="1"/>
          </p:cNvPicPr>
          <p:nvPr/>
        </p:nvPicPr>
        <p:blipFill>
          <a:blip r:embed="rId3" cstate="print"/>
          <a:srcRect l="25731" t="20297" r="24460" b="36391"/>
          <a:stretch>
            <a:fillRect/>
          </a:stretch>
        </p:blipFill>
        <p:spPr bwMode="auto">
          <a:xfrm>
            <a:off x="1331640" y="3068960"/>
            <a:ext cx="6480720"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40</a:t>
            </a:fld>
            <a:endParaRPr lang="th-TH"/>
          </a:p>
        </p:txBody>
      </p:sp>
      <p:pic>
        <p:nvPicPr>
          <p:cNvPr id="21506" name="Picture 2" descr="absorption of light                                              EC          hc     λ&lt;        E = hf &gt; EG                 ..."/>
          <p:cNvPicPr>
            <a:picLocks noChangeAspect="1" noChangeArrowheads="1"/>
          </p:cNvPicPr>
          <p:nvPr/>
        </p:nvPicPr>
        <p:blipFill>
          <a:blip r:embed="rId2" cstate="print"/>
          <a:srcRect/>
          <a:stretch>
            <a:fillRect/>
          </a:stretch>
        </p:blipFill>
        <p:spPr bwMode="auto">
          <a:xfrm>
            <a:off x="539551" y="332656"/>
            <a:ext cx="8160907" cy="6120680"/>
          </a:xfrm>
          <a:prstGeom prst="rect">
            <a:avLst/>
          </a:prstGeom>
          <a:noFill/>
        </p:spPr>
      </p:pic>
      <p:sp>
        <p:nvSpPr>
          <p:cNvPr id="6" name="สี่เหลี่ยมผืนผ้า 5"/>
          <p:cNvSpPr/>
          <p:nvPr/>
        </p:nvSpPr>
        <p:spPr>
          <a:xfrm>
            <a:off x="0" y="6581001"/>
            <a:ext cx="5292080" cy="307777"/>
          </a:xfrm>
          <a:prstGeom prst="rect">
            <a:avLst/>
          </a:prstGeom>
        </p:spPr>
        <p:txBody>
          <a:bodyPr wrap="square">
            <a:spAutoFit/>
          </a:bodyPr>
          <a:lstStyle/>
          <a:p>
            <a:r>
              <a:rPr lang="en-US" sz="1400" dirty="0" smtClean="0"/>
              <a:t>http://www.slideshare.net/Jupiter276/20110720-ncnsc01lundstrom</a:t>
            </a:r>
            <a:endParaRPr lang="th-TH" sz="1400" dirty="0"/>
          </a:p>
        </p:txBody>
      </p:sp>
    </p:spTree>
    <p:extLst>
      <p:ext uri="{BB962C8B-B14F-4D97-AF65-F5344CB8AC3E}">
        <p14:creationId xmlns:p14="http://schemas.microsoft.com/office/powerpoint/2010/main" val="1142685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41</a:t>
            </a:fld>
            <a:endParaRPr lang="th-TH"/>
          </a:p>
        </p:txBody>
      </p:sp>
      <p:pic>
        <p:nvPicPr>
          <p:cNvPr id="20482" name="Picture 2" descr="how many photons can be absorbed?Example: Silicon Eg = 1.1eV. Only photons with a wavelengthsmaller than 1.1 m will be ab..."/>
          <p:cNvPicPr>
            <a:picLocks noChangeAspect="1" noChangeArrowheads="1"/>
          </p:cNvPicPr>
          <p:nvPr/>
        </p:nvPicPr>
        <p:blipFill>
          <a:blip r:embed="rId2" cstate="print"/>
          <a:srcRect/>
          <a:stretch>
            <a:fillRect/>
          </a:stretch>
        </p:blipFill>
        <p:spPr bwMode="auto">
          <a:xfrm>
            <a:off x="395536" y="476672"/>
            <a:ext cx="7992888" cy="5994666"/>
          </a:xfrm>
          <a:prstGeom prst="rect">
            <a:avLst/>
          </a:prstGeom>
          <a:noFill/>
        </p:spPr>
      </p:pic>
      <p:sp>
        <p:nvSpPr>
          <p:cNvPr id="6" name="สี่เหลี่ยมผืนผ้า 5"/>
          <p:cNvSpPr/>
          <p:nvPr/>
        </p:nvSpPr>
        <p:spPr>
          <a:xfrm>
            <a:off x="0" y="6581001"/>
            <a:ext cx="5292080" cy="307777"/>
          </a:xfrm>
          <a:prstGeom prst="rect">
            <a:avLst/>
          </a:prstGeom>
        </p:spPr>
        <p:txBody>
          <a:bodyPr wrap="square">
            <a:spAutoFit/>
          </a:bodyPr>
          <a:lstStyle/>
          <a:p>
            <a:r>
              <a:rPr lang="en-US" sz="1400" dirty="0" smtClean="0"/>
              <a:t>http://www.slideshare.net/Jupiter276/20110720-ncnsc01lundstrom</a:t>
            </a:r>
            <a:endParaRPr lang="th-TH" sz="1400" dirty="0"/>
          </a:p>
        </p:txBody>
      </p:sp>
    </p:spTree>
    <p:extLst>
      <p:ext uri="{BB962C8B-B14F-4D97-AF65-F5344CB8AC3E}">
        <p14:creationId xmlns:p14="http://schemas.microsoft.com/office/powerpoint/2010/main" val="84316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42</a:t>
            </a:fld>
            <a:endParaRPr lang="th-TH"/>
          </a:p>
        </p:txBody>
      </p:sp>
      <p:pic>
        <p:nvPicPr>
          <p:cNvPr id="29698" name="Picture 2"/>
          <p:cNvPicPr>
            <a:picLocks noChangeAspect="1" noChangeArrowheads="1"/>
          </p:cNvPicPr>
          <p:nvPr/>
        </p:nvPicPr>
        <p:blipFill>
          <a:blip r:embed="rId2" cstate="print"/>
          <a:srcRect/>
          <a:stretch>
            <a:fillRect/>
          </a:stretch>
        </p:blipFill>
        <p:spPr bwMode="auto">
          <a:xfrm>
            <a:off x="107504" y="332656"/>
            <a:ext cx="8946426" cy="5902156"/>
          </a:xfrm>
          <a:prstGeom prst="rect">
            <a:avLst/>
          </a:prstGeom>
          <a:noFill/>
          <a:ln w="9525">
            <a:noFill/>
            <a:miter lim="800000"/>
            <a:headEnd/>
            <a:tailEnd/>
          </a:ln>
        </p:spPr>
      </p:pic>
    </p:spTree>
    <p:extLst>
      <p:ext uri="{BB962C8B-B14F-4D97-AF65-F5344CB8AC3E}">
        <p14:creationId xmlns:p14="http://schemas.microsoft.com/office/powerpoint/2010/main" val="3783208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38213" y="764704"/>
            <a:ext cx="7267575" cy="4457700"/>
          </a:xfrm>
          <a:prstGeom prst="rect">
            <a:avLst/>
          </a:prstGeom>
          <a:noFill/>
          <a:ln w="9525">
            <a:noFill/>
            <a:miter lim="800000"/>
            <a:headEnd/>
            <a:tailEnd/>
          </a:ln>
        </p:spPr>
      </p:pic>
      <p:sp>
        <p:nvSpPr>
          <p:cNvPr id="5" name="สี่เหลี่ยมผืนผ้า 4"/>
          <p:cNvSpPr/>
          <p:nvPr/>
        </p:nvSpPr>
        <p:spPr>
          <a:xfrm>
            <a:off x="323528" y="5571237"/>
            <a:ext cx="8208912" cy="461665"/>
          </a:xfrm>
          <a:prstGeom prst="rect">
            <a:avLst/>
          </a:prstGeom>
        </p:spPr>
        <p:txBody>
          <a:bodyPr wrap="square">
            <a:spAutoFit/>
          </a:bodyPr>
          <a:lstStyle/>
          <a:p>
            <a:pPr algn="ctr"/>
            <a:r>
              <a:rPr lang="en-US" sz="2400" dirty="0"/>
              <a:t>Basic structure of a crystalline silicon solar </a:t>
            </a:r>
            <a:r>
              <a:rPr lang="en-US" sz="2400" dirty="0" smtClean="0"/>
              <a:t>cell</a:t>
            </a:r>
            <a:endParaRPr lang="en-US" sz="2400" dirty="0"/>
          </a:p>
        </p:txBody>
      </p:sp>
      <p:sp>
        <p:nvSpPr>
          <p:cNvPr id="6" name="ตัวยึดหมายเลขภาพนิ่ง 5"/>
          <p:cNvSpPr>
            <a:spLocks noGrp="1"/>
          </p:cNvSpPr>
          <p:nvPr>
            <p:ph type="sldNum" sz="quarter" idx="12"/>
          </p:nvPr>
        </p:nvSpPr>
        <p:spPr/>
        <p:txBody>
          <a:bodyPr/>
          <a:lstStyle/>
          <a:p>
            <a:fld id="{046EC9D0-0043-4FCC-92D5-B2F090B41611}" type="slidenum">
              <a:rPr lang="th-TH" smtClean="0"/>
              <a:t>43</a:t>
            </a:fld>
            <a:endParaRPr lang="th-TH"/>
          </a:p>
        </p:txBody>
      </p:sp>
    </p:spTree>
    <p:extLst>
      <p:ext uri="{BB962C8B-B14F-4D97-AF65-F5344CB8AC3E}">
        <p14:creationId xmlns:p14="http://schemas.microsoft.com/office/powerpoint/2010/main" val="1961694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44</a:t>
            </a:fld>
            <a:endParaRPr lang="th-TH"/>
          </a:p>
        </p:txBody>
      </p:sp>
      <p:pic>
        <p:nvPicPr>
          <p:cNvPr id="24578" name="Picture 2" descr="light-trapping in high-efficiency Si solar cells     370 − 400 µm             24.5% at 1 sun             Martin Green Grou..."/>
          <p:cNvPicPr>
            <a:picLocks noChangeAspect="1" noChangeArrowheads="1"/>
          </p:cNvPicPr>
          <p:nvPr/>
        </p:nvPicPr>
        <p:blipFill>
          <a:blip r:embed="rId2" cstate="print"/>
          <a:srcRect/>
          <a:stretch>
            <a:fillRect/>
          </a:stretch>
        </p:blipFill>
        <p:spPr bwMode="auto">
          <a:xfrm>
            <a:off x="323528" y="116632"/>
            <a:ext cx="8352928" cy="6264696"/>
          </a:xfrm>
          <a:prstGeom prst="rect">
            <a:avLst/>
          </a:prstGeom>
          <a:noFill/>
        </p:spPr>
      </p:pic>
    </p:spTree>
    <p:extLst>
      <p:ext uri="{BB962C8B-B14F-4D97-AF65-F5344CB8AC3E}">
        <p14:creationId xmlns:p14="http://schemas.microsoft.com/office/powerpoint/2010/main" val="3209766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8520" y="692696"/>
            <a:ext cx="6738659" cy="4752528"/>
          </a:xfrm>
          <a:prstGeom prst="rect">
            <a:avLst/>
          </a:prstGeom>
          <a:noFill/>
          <a:ln w="9525">
            <a:noFill/>
            <a:miter lim="800000"/>
            <a:headEnd/>
            <a:tailEnd/>
          </a:ln>
        </p:spPr>
      </p:pic>
      <p:sp>
        <p:nvSpPr>
          <p:cNvPr id="5" name="สี่เหลี่ยมผืนผ้า 4"/>
          <p:cNvSpPr/>
          <p:nvPr/>
        </p:nvSpPr>
        <p:spPr>
          <a:xfrm>
            <a:off x="144016" y="5725705"/>
            <a:ext cx="8820472" cy="1015663"/>
          </a:xfrm>
          <a:prstGeom prst="rect">
            <a:avLst/>
          </a:prstGeom>
        </p:spPr>
        <p:txBody>
          <a:bodyPr wrap="square">
            <a:spAutoFit/>
          </a:bodyPr>
          <a:lstStyle/>
          <a:p>
            <a:pPr algn="ctr"/>
            <a:r>
              <a:rPr lang="en-US" sz="2000" dirty="0"/>
              <a:t>Characteristic curves </a:t>
            </a:r>
            <a:r>
              <a:rPr lang="en-US" sz="2000" dirty="0" smtClean="0"/>
              <a:t>I = f(V</a:t>
            </a:r>
            <a:r>
              <a:rPr lang="en-US" sz="2000" dirty="0"/>
              <a:t>) and </a:t>
            </a:r>
            <a:r>
              <a:rPr lang="en-US" sz="2000" dirty="0" smtClean="0"/>
              <a:t>P = f(V</a:t>
            </a:r>
            <a:r>
              <a:rPr lang="en-US" sz="2000" dirty="0"/>
              <a:t>) of a </a:t>
            </a:r>
            <a:r>
              <a:rPr lang="en-US" sz="2000" dirty="0" err="1"/>
              <a:t>monocrystalline</a:t>
            </a:r>
            <a:r>
              <a:rPr lang="en-US" sz="2000" dirty="0"/>
              <a:t> silicon solar cell with a cell area </a:t>
            </a:r>
            <a:r>
              <a:rPr lang="en-US" sz="2000" dirty="0" smtClean="0"/>
              <a:t>of approximately </a:t>
            </a:r>
            <a:r>
              <a:rPr lang="en-US" sz="2000" dirty="0"/>
              <a:t>102 cm</a:t>
            </a:r>
            <a:r>
              <a:rPr lang="en-US" sz="2000" baseline="30000" dirty="0"/>
              <a:t>2</a:t>
            </a:r>
            <a:r>
              <a:rPr lang="en-US" sz="2000" dirty="0"/>
              <a:t>, irradiance G amounting to 1 kW/m</a:t>
            </a:r>
            <a:r>
              <a:rPr lang="en-US" sz="2000" baseline="30000" dirty="0"/>
              <a:t>2</a:t>
            </a:r>
            <a:r>
              <a:rPr lang="en-US" sz="2000" dirty="0"/>
              <a:t> and 25 </a:t>
            </a:r>
            <a:r>
              <a:rPr lang="en-US" sz="2000" baseline="30000" dirty="0" err="1" smtClean="0"/>
              <a:t>o</a:t>
            </a:r>
            <a:r>
              <a:rPr lang="en-US" sz="2000" dirty="0" err="1" smtClean="0"/>
              <a:t>C</a:t>
            </a:r>
            <a:r>
              <a:rPr lang="en-US" sz="2000" dirty="0" smtClean="0"/>
              <a:t> </a:t>
            </a:r>
            <a:r>
              <a:rPr lang="en-US" sz="2000" dirty="0"/>
              <a:t>cell temperature</a:t>
            </a:r>
          </a:p>
        </p:txBody>
      </p:sp>
      <p:sp>
        <p:nvSpPr>
          <p:cNvPr id="7" name="สี่เหลี่ยมผืนผ้า 6"/>
          <p:cNvSpPr/>
          <p:nvPr/>
        </p:nvSpPr>
        <p:spPr>
          <a:xfrm>
            <a:off x="6516216" y="1484784"/>
            <a:ext cx="2555508" cy="255454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2000" dirty="0" smtClean="0"/>
              <a:t>MPP  </a:t>
            </a:r>
          </a:p>
          <a:p>
            <a:r>
              <a:rPr lang="en-US" sz="2000" dirty="0" smtClean="0"/>
              <a:t>maximum power point</a:t>
            </a:r>
          </a:p>
          <a:p>
            <a:endParaRPr lang="en-US" sz="2000" dirty="0" smtClean="0"/>
          </a:p>
          <a:p>
            <a:r>
              <a:rPr lang="en-US" sz="2000" dirty="0" smtClean="0"/>
              <a:t>V</a:t>
            </a:r>
            <a:r>
              <a:rPr lang="en-US" sz="2000" baseline="-25000" dirty="0" smtClean="0"/>
              <a:t>OC</a:t>
            </a:r>
          </a:p>
          <a:p>
            <a:r>
              <a:rPr lang="en-US" sz="2000" dirty="0" smtClean="0"/>
              <a:t>open-circuit voltage</a:t>
            </a:r>
          </a:p>
          <a:p>
            <a:endParaRPr lang="en-US" sz="2000" dirty="0" smtClean="0"/>
          </a:p>
          <a:p>
            <a:r>
              <a:rPr lang="en-US" sz="2000" dirty="0" smtClean="0"/>
              <a:t>I</a:t>
            </a:r>
            <a:r>
              <a:rPr lang="en-US" sz="2000" baseline="-25000" dirty="0" smtClean="0"/>
              <a:t>SC</a:t>
            </a:r>
            <a:r>
              <a:rPr lang="en-US" sz="2000" dirty="0" smtClean="0"/>
              <a:t> </a:t>
            </a:r>
          </a:p>
          <a:p>
            <a:r>
              <a:rPr lang="en-US" sz="2000" dirty="0" smtClean="0"/>
              <a:t>short-circuit current </a:t>
            </a:r>
            <a:endParaRPr lang="en-US" sz="2000" dirty="0"/>
          </a:p>
        </p:txBody>
      </p:sp>
      <p:sp>
        <p:nvSpPr>
          <p:cNvPr id="8" name="ตัวยึดหมายเลขภาพนิ่ง 7"/>
          <p:cNvSpPr>
            <a:spLocks noGrp="1"/>
          </p:cNvSpPr>
          <p:nvPr>
            <p:ph type="sldNum" sz="quarter" idx="12"/>
          </p:nvPr>
        </p:nvSpPr>
        <p:spPr/>
        <p:txBody>
          <a:bodyPr/>
          <a:lstStyle/>
          <a:p>
            <a:fld id="{046EC9D0-0043-4FCC-92D5-B2F090B41611}" type="slidenum">
              <a:rPr lang="th-TH" smtClean="0"/>
              <a:t>45</a:t>
            </a:fld>
            <a:endParaRPr lang="th-TH"/>
          </a:p>
        </p:txBody>
      </p:sp>
    </p:spTree>
    <p:extLst>
      <p:ext uri="{BB962C8B-B14F-4D97-AF65-F5344CB8AC3E}">
        <p14:creationId xmlns:p14="http://schemas.microsoft.com/office/powerpoint/2010/main" val="172588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46</a:t>
            </a:fld>
            <a:endParaRPr lang="th-TH"/>
          </a:p>
        </p:txBody>
      </p:sp>
      <p:pic>
        <p:nvPicPr>
          <p:cNvPr id="4098" name="Picture 2" descr="http://www.install-solar.com.au/images/fill-factor.jpg"/>
          <p:cNvPicPr>
            <a:picLocks noChangeAspect="1" noChangeArrowheads="1"/>
          </p:cNvPicPr>
          <p:nvPr/>
        </p:nvPicPr>
        <p:blipFill>
          <a:blip r:embed="rId2" cstate="print"/>
          <a:srcRect l="2925" t="19481" b="7792"/>
          <a:stretch>
            <a:fillRect/>
          </a:stretch>
        </p:blipFill>
        <p:spPr bwMode="auto">
          <a:xfrm>
            <a:off x="467544" y="1484784"/>
            <a:ext cx="8193234" cy="4608512"/>
          </a:xfrm>
          <a:prstGeom prst="rect">
            <a:avLst/>
          </a:prstGeom>
          <a:noFill/>
        </p:spPr>
      </p:pic>
      <p:sp>
        <p:nvSpPr>
          <p:cNvPr id="6" name="TextBox 5"/>
          <p:cNvSpPr txBox="1"/>
          <p:nvPr/>
        </p:nvSpPr>
        <p:spPr>
          <a:xfrm>
            <a:off x="1403648" y="332656"/>
            <a:ext cx="5904656" cy="523220"/>
          </a:xfrm>
          <a:prstGeom prst="rect">
            <a:avLst/>
          </a:prstGeom>
          <a:noFill/>
        </p:spPr>
        <p:txBody>
          <a:bodyPr wrap="square" rtlCol="0">
            <a:spAutoFit/>
          </a:bodyPr>
          <a:lstStyle/>
          <a:p>
            <a:r>
              <a:rPr lang="en-US" dirty="0" smtClean="0"/>
              <a:t>Maximum Cell Performance</a:t>
            </a:r>
            <a:endParaRPr lang="th-TH" dirty="0"/>
          </a:p>
        </p:txBody>
      </p:sp>
    </p:spTree>
    <p:extLst>
      <p:ext uri="{BB962C8B-B14F-4D97-AF65-F5344CB8AC3E}">
        <p14:creationId xmlns:p14="http://schemas.microsoft.com/office/powerpoint/2010/main" val="4180332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2699792" y="2132856"/>
            <a:ext cx="4086225" cy="981075"/>
          </a:xfrm>
          <a:prstGeom prst="rect">
            <a:avLst/>
          </a:prstGeom>
          <a:noFill/>
          <a:ln w="9525">
            <a:noFill/>
            <a:miter lim="800000"/>
            <a:headEnd/>
            <a:tailEnd/>
          </a:ln>
        </p:spPr>
      </p:pic>
      <p:sp>
        <p:nvSpPr>
          <p:cNvPr id="7" name="สี่เหลี่ยมผืนผ้า 6"/>
          <p:cNvSpPr/>
          <p:nvPr/>
        </p:nvSpPr>
        <p:spPr>
          <a:xfrm>
            <a:off x="683568" y="3861048"/>
            <a:ext cx="7704856" cy="1200329"/>
          </a:xfrm>
          <a:prstGeom prst="rect">
            <a:avLst/>
          </a:prstGeom>
        </p:spPr>
        <p:txBody>
          <a:bodyPr wrap="square">
            <a:spAutoFit/>
          </a:bodyPr>
          <a:lstStyle/>
          <a:p>
            <a:r>
              <a:rPr lang="en-US" sz="2400" dirty="0"/>
              <a:t>The fill factor for commercially available solar cells ranges from around 60 to 80%, while this factor for</a:t>
            </a:r>
          </a:p>
          <a:p>
            <a:r>
              <a:rPr lang="en-US" sz="2400" dirty="0"/>
              <a:t>lab cells can go as high as about 85%.</a:t>
            </a:r>
          </a:p>
        </p:txBody>
      </p:sp>
      <p:sp>
        <p:nvSpPr>
          <p:cNvPr id="8" name="สี่เหลี่ยมผืนผ้า 7"/>
          <p:cNvSpPr/>
          <p:nvPr/>
        </p:nvSpPr>
        <p:spPr>
          <a:xfrm>
            <a:off x="755576" y="203156"/>
            <a:ext cx="7848872" cy="1200329"/>
          </a:xfrm>
          <a:prstGeom prst="rect">
            <a:avLst/>
          </a:prstGeom>
        </p:spPr>
        <p:txBody>
          <a:bodyPr wrap="square">
            <a:spAutoFit/>
          </a:bodyPr>
          <a:lstStyle/>
          <a:p>
            <a:r>
              <a:rPr lang="en-US" sz="2400" dirty="0"/>
              <a:t>F</a:t>
            </a:r>
            <a:r>
              <a:rPr lang="en-US" sz="2400" dirty="0" smtClean="0"/>
              <a:t>ill factor (FF): the </a:t>
            </a:r>
            <a:r>
              <a:rPr lang="en-US" sz="2400" dirty="0"/>
              <a:t>ratio</a:t>
            </a:r>
          </a:p>
          <a:p>
            <a:r>
              <a:rPr lang="en-US" sz="2400" dirty="0"/>
              <a:t>of </a:t>
            </a:r>
            <a:r>
              <a:rPr lang="en-US" sz="2400" dirty="0" err="1"/>
              <a:t>Pmax</a:t>
            </a:r>
            <a:r>
              <a:rPr lang="en-US" sz="2400" dirty="0"/>
              <a:t> to VOC  ISC is a key solar cell measurement value, along with efficiency</a:t>
            </a:r>
            <a:r>
              <a:rPr lang="en-US" sz="2400" dirty="0" smtClean="0"/>
              <a:t>.</a:t>
            </a:r>
            <a:endParaRPr lang="en-US" sz="2400" dirty="0"/>
          </a:p>
        </p:txBody>
      </p:sp>
      <p:sp>
        <p:nvSpPr>
          <p:cNvPr id="9" name="ตัวยึดหมายเลขภาพนิ่ง 8"/>
          <p:cNvSpPr>
            <a:spLocks noGrp="1"/>
          </p:cNvSpPr>
          <p:nvPr>
            <p:ph type="sldNum" sz="quarter" idx="12"/>
          </p:nvPr>
        </p:nvSpPr>
        <p:spPr/>
        <p:txBody>
          <a:bodyPr/>
          <a:lstStyle/>
          <a:p>
            <a:fld id="{046EC9D0-0043-4FCC-92D5-B2F090B41611}" type="slidenum">
              <a:rPr lang="th-TH" smtClean="0"/>
              <a:t>47</a:t>
            </a:fld>
            <a:endParaRPr lang="th-TH"/>
          </a:p>
        </p:txBody>
      </p:sp>
    </p:spTree>
    <p:extLst>
      <p:ext uri="{BB962C8B-B14F-4D97-AF65-F5344CB8AC3E}">
        <p14:creationId xmlns:p14="http://schemas.microsoft.com/office/powerpoint/2010/main" val="1567935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48</a:t>
            </a:fld>
            <a:endParaRPr lang="th-TH"/>
          </a:p>
        </p:txBody>
      </p:sp>
      <p:pic>
        <p:nvPicPr>
          <p:cNvPr id="26626" name="Picture 2" descr="ii) solar cell efficiency limits                       1) Fill factor:                          Determined by diode charac..."/>
          <p:cNvPicPr>
            <a:picLocks noChangeAspect="1" noChangeArrowheads="1"/>
          </p:cNvPicPr>
          <p:nvPr/>
        </p:nvPicPr>
        <p:blipFill>
          <a:blip r:embed="rId2" cstate="print"/>
          <a:srcRect/>
          <a:stretch>
            <a:fillRect/>
          </a:stretch>
        </p:blipFill>
        <p:spPr bwMode="auto">
          <a:xfrm>
            <a:off x="467544" y="404664"/>
            <a:ext cx="7920880" cy="5940660"/>
          </a:xfrm>
          <a:prstGeom prst="rect">
            <a:avLst/>
          </a:prstGeom>
          <a:noFill/>
        </p:spPr>
      </p:pic>
      <p:sp>
        <p:nvSpPr>
          <p:cNvPr id="6" name="สี่เหลี่ยมผืนผ้า 5"/>
          <p:cNvSpPr/>
          <p:nvPr/>
        </p:nvSpPr>
        <p:spPr>
          <a:xfrm>
            <a:off x="1835696" y="692696"/>
            <a:ext cx="792088"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38509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046EC9D0-0043-4FCC-92D5-B2F090B41611}" type="slidenum">
              <a:rPr lang="th-TH" smtClean="0"/>
              <a:t>49</a:t>
            </a:fld>
            <a:endParaRPr lang="th-TH"/>
          </a:p>
        </p:txBody>
      </p:sp>
      <p:pic>
        <p:nvPicPr>
          <p:cNvPr id="27650" name="Picture 2" descr="Shockley-Queisser Limit1) Smaller bandgaps give higher   short circuit current2) Larger bandgaps give higher   open-circui..."/>
          <p:cNvPicPr>
            <a:picLocks noChangeAspect="1" noChangeArrowheads="1"/>
          </p:cNvPicPr>
          <p:nvPr/>
        </p:nvPicPr>
        <p:blipFill>
          <a:blip r:embed="rId2" cstate="print"/>
          <a:srcRect/>
          <a:stretch>
            <a:fillRect/>
          </a:stretch>
        </p:blipFill>
        <p:spPr bwMode="auto">
          <a:xfrm>
            <a:off x="539552" y="260648"/>
            <a:ext cx="8208912" cy="6156684"/>
          </a:xfrm>
          <a:prstGeom prst="rect">
            <a:avLst/>
          </a:prstGeom>
          <a:noFill/>
        </p:spPr>
      </p:pic>
    </p:spTree>
    <p:extLst>
      <p:ext uri="{BB962C8B-B14F-4D97-AF65-F5344CB8AC3E}">
        <p14:creationId xmlns:p14="http://schemas.microsoft.com/office/powerpoint/2010/main" val="175200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7391" t="14391" r="23907" b="46235"/>
          <a:stretch>
            <a:fillRect/>
          </a:stretch>
        </p:blipFill>
        <p:spPr bwMode="auto">
          <a:xfrm>
            <a:off x="827584" y="836712"/>
            <a:ext cx="6336704" cy="2880320"/>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l="27863" t="26376" r="21775" b="37203"/>
          <a:stretch>
            <a:fillRect/>
          </a:stretch>
        </p:blipFill>
        <p:spPr bwMode="auto">
          <a:xfrm>
            <a:off x="827584" y="3645024"/>
            <a:ext cx="655272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p:txBody>
          <a:bodyPr/>
          <a:lstStyle/>
          <a:p>
            <a:pPr eaLnBrk="1" hangingPunct="1"/>
            <a:r>
              <a:rPr lang="en-US" altLang="th-TH" smtClean="0"/>
              <a:t>Effects of Temperature  </a:t>
            </a:r>
          </a:p>
        </p:txBody>
      </p:sp>
      <p:sp>
        <p:nvSpPr>
          <p:cNvPr id="41987" name="AutoShape 3"/>
          <p:cNvSpPr>
            <a:spLocks noChangeAspect="1" noChangeArrowheads="1"/>
          </p:cNvSpPr>
          <p:nvPr>
            <p:ph type="body" idx="1"/>
          </p:nvPr>
        </p:nvSpPr>
        <p:spPr>
          <a:xfrm>
            <a:off x="838200" y="2590800"/>
            <a:ext cx="3810000" cy="3724275"/>
          </a:xfrm>
        </p:spPr>
        <p:txBody>
          <a:bodyPr/>
          <a:lstStyle/>
          <a:p>
            <a:pPr eaLnBrk="1" hangingPunct="1"/>
            <a:r>
              <a:rPr lang="en-US" altLang="th-TH" smtClean="0"/>
              <a:t>As the PV cell temperature increases above 25º C, the module V</a:t>
            </a:r>
            <a:r>
              <a:rPr lang="en-US" altLang="th-TH" baseline="-25000" smtClean="0"/>
              <a:t>mp </a:t>
            </a:r>
            <a:r>
              <a:rPr lang="en-US" altLang="th-TH" smtClean="0"/>
              <a:t>decreases by approximately 0.5% per degree C</a:t>
            </a: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40052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40318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Grp="1" noChangeArrowheads="1"/>
          </p:cNvSpPr>
          <p:nvPr>
            <p:ph type="title"/>
          </p:nvPr>
        </p:nvSpPr>
        <p:spPr/>
        <p:txBody>
          <a:bodyPr/>
          <a:lstStyle/>
          <a:p>
            <a:pPr eaLnBrk="1" hangingPunct="1"/>
            <a:r>
              <a:rPr lang="en-US" altLang="th-TH" smtClean="0"/>
              <a:t>Effects of Shading/Low Insolation</a:t>
            </a:r>
          </a:p>
        </p:txBody>
      </p:sp>
      <p:sp>
        <p:nvSpPr>
          <p:cNvPr id="43011" name="Rectangle 3"/>
          <p:cNvSpPr>
            <a:spLocks noGrp="1" noChangeArrowheads="1"/>
          </p:cNvSpPr>
          <p:nvPr>
            <p:ph type="body" idx="1"/>
          </p:nvPr>
        </p:nvSpPr>
        <p:spPr>
          <a:xfrm>
            <a:off x="838200" y="2362200"/>
            <a:ext cx="3276600" cy="3724275"/>
          </a:xfrm>
        </p:spPr>
        <p:txBody>
          <a:bodyPr/>
          <a:lstStyle/>
          <a:p>
            <a:pPr eaLnBrk="1" hangingPunct="1"/>
            <a:r>
              <a:rPr lang="en-US" altLang="th-TH" dirty="0" smtClean="0"/>
              <a:t>As insolation decreases amperage decreases while voltage remains roughly constant </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405288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9213385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p:txBody>
          <a:bodyPr/>
          <a:lstStyle/>
          <a:p>
            <a:pPr eaLnBrk="1" hangingPunct="1"/>
            <a:r>
              <a:rPr lang="en-US" altLang="th-TH" smtClean="0"/>
              <a:t>Shading on Modules</a:t>
            </a:r>
          </a:p>
        </p:txBody>
      </p:sp>
      <p:sp>
        <p:nvSpPr>
          <p:cNvPr id="44035" name="Rectangle 3"/>
          <p:cNvSpPr>
            <a:spLocks noGrp="1" noChangeArrowheads="1"/>
          </p:cNvSpPr>
          <p:nvPr>
            <p:ph type="body" idx="1"/>
          </p:nvPr>
        </p:nvSpPr>
        <p:spPr/>
        <p:txBody>
          <a:bodyPr/>
          <a:lstStyle/>
          <a:p>
            <a:pPr eaLnBrk="1" hangingPunct="1"/>
            <a:r>
              <a:rPr lang="en-US" altLang="th-TH" dirty="0" smtClean="0"/>
              <a:t>Depends on orientation of internal module circuitry relative to the orientation of the shading.</a:t>
            </a:r>
          </a:p>
          <a:p>
            <a:pPr eaLnBrk="1" hangingPunct="1"/>
            <a:r>
              <a:rPr lang="en-US" altLang="th-TH" dirty="0" smtClean="0"/>
              <a:t>SHADING can half </a:t>
            </a:r>
          </a:p>
          <a:p>
            <a:pPr eaLnBrk="1" hangingPunct="1">
              <a:buFont typeface="Wingdings" panose="05000000000000000000" pitchFamily="2" charset="2"/>
              <a:buNone/>
            </a:pPr>
            <a:r>
              <a:rPr lang="en-US" altLang="th-TH" dirty="0" smtClean="0"/>
              <a:t>or even completely </a:t>
            </a:r>
          </a:p>
          <a:p>
            <a:pPr eaLnBrk="1" hangingPunct="1">
              <a:buFont typeface="Wingdings" panose="05000000000000000000" pitchFamily="2" charset="2"/>
              <a:buNone/>
            </a:pPr>
            <a:r>
              <a:rPr lang="en-US" altLang="th-TH" dirty="0" smtClean="0"/>
              <a:t>eliminate the output </a:t>
            </a:r>
          </a:p>
          <a:p>
            <a:pPr eaLnBrk="1" hangingPunct="1">
              <a:buFont typeface="Wingdings" panose="05000000000000000000" pitchFamily="2" charset="2"/>
              <a:buNone/>
            </a:pPr>
            <a:r>
              <a:rPr lang="en-US" altLang="th-TH" dirty="0" smtClean="0"/>
              <a:t>of a solar array!</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019550"/>
            <a:ext cx="4648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53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th-TH" sz="4000" smtClean="0"/>
              <a:t>Three Types of Systems</a:t>
            </a:r>
          </a:p>
        </p:txBody>
      </p:sp>
      <p:sp>
        <p:nvSpPr>
          <p:cNvPr id="6147" name="Rectangle 3"/>
          <p:cNvSpPr>
            <a:spLocks noGrp="1" noChangeArrowheads="1"/>
          </p:cNvSpPr>
          <p:nvPr>
            <p:ph type="body" idx="1"/>
          </p:nvPr>
        </p:nvSpPr>
        <p:spPr>
          <a:xfrm>
            <a:off x="762000" y="1371600"/>
            <a:ext cx="7848600" cy="4419600"/>
          </a:xfrm>
        </p:spPr>
        <p:txBody>
          <a:bodyPr/>
          <a:lstStyle/>
          <a:p>
            <a:pPr eaLnBrk="1" hangingPunct="1"/>
            <a:r>
              <a:rPr lang="en-US" altLang="th-TH" smtClean="0"/>
              <a:t>Stand-alone systems - those systems which use photovoltaics technology only, and are not connected to a utility grid. </a:t>
            </a:r>
          </a:p>
          <a:p>
            <a:pPr eaLnBrk="1" hangingPunct="1"/>
            <a:r>
              <a:rPr lang="en-US" altLang="th-TH" smtClean="0"/>
              <a:t>Hybrid systems - those systems which use photovoltaics and some other form of energy, such as diesel generation or wind. </a:t>
            </a:r>
          </a:p>
          <a:p>
            <a:pPr eaLnBrk="1" hangingPunct="1"/>
            <a:r>
              <a:rPr lang="en-US" altLang="th-TH" smtClean="0"/>
              <a:t>Grid-tied systems - those systems which are connected to a utility grid. </a:t>
            </a:r>
          </a:p>
        </p:txBody>
      </p:sp>
      <p:cxnSp>
        <p:nvCxnSpPr>
          <p:cNvPr id="4" name="ตัวเชื่อมต่อตรง 3"/>
          <p:cNvCxnSpPr/>
          <p:nvPr/>
        </p:nvCxnSpPr>
        <p:spPr>
          <a:xfrm>
            <a:off x="827584" y="1417638"/>
            <a:ext cx="7488832"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171658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th-TH" sz="4000" smtClean="0"/>
              <a:t>Stand Alone PV System</a:t>
            </a:r>
          </a:p>
        </p:txBody>
      </p:sp>
      <p:sp>
        <p:nvSpPr>
          <p:cNvPr id="7171" name="Rectangle 3"/>
          <p:cNvSpPr>
            <a:spLocks noGrp="1" noChangeArrowheads="1"/>
          </p:cNvSpPr>
          <p:nvPr>
            <p:ph type="body" idx="1"/>
          </p:nvPr>
        </p:nvSpPr>
        <p:spPr>
          <a:xfrm>
            <a:off x="0" y="1371600"/>
            <a:ext cx="7848600" cy="4648200"/>
          </a:xfrm>
        </p:spPr>
        <p:txBody>
          <a:bodyPr/>
          <a:lstStyle/>
          <a:p>
            <a:pPr eaLnBrk="1" hangingPunct="1"/>
            <a:r>
              <a:rPr lang="en-US" altLang="th-TH" smtClean="0"/>
              <a:t>Water pumping</a:t>
            </a:r>
          </a:p>
        </p:txBody>
      </p:sp>
      <p:pic>
        <p:nvPicPr>
          <p:cNvPr id="7172" name="Picture 5" descr="water pum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7381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3" y="152400"/>
            <a:ext cx="17541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24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en-US" altLang="th-TH" sz="4000" smtClean="0"/>
              <a:t>Examples of Stand Alone</a:t>
            </a:r>
            <a:br>
              <a:rPr lang="en-US" altLang="th-TH" sz="4000" smtClean="0"/>
            </a:br>
            <a:r>
              <a:rPr lang="en-US" altLang="th-TH" sz="4000" smtClean="0"/>
              <a:t> PV Systems</a:t>
            </a:r>
          </a:p>
        </p:txBody>
      </p:sp>
      <p:sp>
        <p:nvSpPr>
          <p:cNvPr id="8195" name="Rectangle 3"/>
          <p:cNvSpPr>
            <a:spLocks noGrp="1" noChangeArrowheads="1"/>
          </p:cNvSpPr>
          <p:nvPr>
            <p:ph type="body" idx="1"/>
          </p:nvPr>
        </p:nvSpPr>
        <p:spPr>
          <a:xfrm>
            <a:off x="5105400" y="4343400"/>
            <a:ext cx="3505200" cy="1828800"/>
          </a:xfrm>
        </p:spPr>
        <p:txBody>
          <a:bodyPr>
            <a:normAutofit fontScale="92500" lnSpcReduction="10000"/>
          </a:bodyPr>
          <a:lstStyle/>
          <a:p>
            <a:pPr eaLnBrk="1" hangingPunct="1">
              <a:lnSpc>
                <a:spcPct val="80000"/>
              </a:lnSpc>
            </a:pPr>
            <a:r>
              <a:rPr lang="en-US" altLang="th-TH" smtClean="0"/>
              <a:t>PV powers stock water pumps in remote locations in Wyoming</a:t>
            </a:r>
            <a:r>
              <a:rPr lang="en-US" altLang="th-TH" sz="2800" smtClean="0"/>
              <a:t> </a:t>
            </a:r>
            <a:r>
              <a:rPr lang="en-US" altLang="th-TH" sz="4000" smtClean="0"/>
              <a:t/>
            </a:r>
            <a:br>
              <a:rPr lang="en-US" altLang="th-TH" sz="4000" smtClean="0"/>
            </a:br>
            <a:endParaRPr lang="en-US" altLang="th-TH" sz="4000" smtClean="0"/>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32" y="1458738"/>
            <a:ext cx="3693368" cy="24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76" y="3140968"/>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7"/>
          <p:cNvSpPr>
            <a:spLocks noChangeArrowheads="1"/>
          </p:cNvSpPr>
          <p:nvPr/>
        </p:nvSpPr>
        <p:spPr bwMode="auto">
          <a:xfrm>
            <a:off x="457200" y="1447800"/>
            <a:ext cx="3505200" cy="1371600"/>
          </a:xfrm>
          <a:prstGeom prst="rect">
            <a:avLst/>
          </a:prstGeom>
          <a:solidFill>
            <a:schemeClr val="tx1">
              <a:alpha val="50195"/>
            </a:schemeClr>
          </a:solidFill>
          <a:ln w="12700">
            <a:solidFill>
              <a:srgbClr val="FFFF99"/>
            </a:solidFill>
            <a:miter lim="800000"/>
            <a:headEnd/>
            <a:tailEnd/>
          </a:ln>
        </p:spPr>
        <p:txBody>
          <a:bodyPr/>
          <a:lstStyle>
            <a:lvl1pPr marL="342900" indent="-342900"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lnSpc>
                <a:spcPct val="80000"/>
              </a:lnSpc>
              <a:spcBef>
                <a:spcPct val="20000"/>
              </a:spcBef>
              <a:buFontTx/>
              <a:buChar char="•"/>
            </a:pPr>
            <a:r>
              <a:rPr lang="en-US" altLang="th-TH" sz="3200" b="0">
                <a:solidFill>
                  <a:srgbClr val="FFFF99"/>
                </a:solidFill>
                <a:latin typeface="Garamond" panose="02020404030301010803" pitchFamily="18" charset="0"/>
              </a:rPr>
              <a:t>PV panel on a water pump in Thailand</a:t>
            </a:r>
            <a:endParaRPr lang="en-US" altLang="th-TH" sz="4000" b="0">
              <a:solidFill>
                <a:srgbClr val="FFFF99"/>
              </a:solidFill>
              <a:latin typeface="Garamond" panose="02020404030301010803" pitchFamily="18" charset="0"/>
            </a:endParaRPr>
          </a:p>
        </p:txBody>
      </p:sp>
    </p:spTree>
    <p:extLst>
      <p:ext uri="{BB962C8B-B14F-4D97-AF65-F5344CB8AC3E}">
        <p14:creationId xmlns:p14="http://schemas.microsoft.com/office/powerpoint/2010/main" val="28688838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altLang="th-TH" sz="4000" smtClean="0"/>
              <a:t>Examples of Stand Alone</a:t>
            </a:r>
            <a:br>
              <a:rPr lang="en-US" altLang="th-TH" sz="4000" smtClean="0"/>
            </a:br>
            <a:r>
              <a:rPr lang="en-US" altLang="th-TH" sz="4000" smtClean="0"/>
              <a:t> PV Systems</a:t>
            </a:r>
          </a:p>
        </p:txBody>
      </p:sp>
      <p:sp>
        <p:nvSpPr>
          <p:cNvPr id="9219" name="Rectangle 3"/>
          <p:cNvSpPr>
            <a:spLocks noGrp="1" noChangeArrowheads="1"/>
          </p:cNvSpPr>
          <p:nvPr>
            <p:ph type="body" idx="1"/>
          </p:nvPr>
        </p:nvSpPr>
        <p:spPr/>
        <p:txBody>
          <a:bodyPr/>
          <a:lstStyle/>
          <a:p>
            <a:pPr eaLnBrk="1" hangingPunct="1"/>
            <a:r>
              <a:rPr lang="en-US" altLang="th-TH" smtClean="0"/>
              <a:t>Communications facilities can be powered by solar technologies, even in remote, rugged terrain. Also, if a natural or human-caused disaster disables the utility grid, solar technologies can maintain power to critical operations </a:t>
            </a:r>
          </a:p>
        </p:txBody>
      </p:sp>
      <p:pic>
        <p:nvPicPr>
          <p:cNvPr id="9220" name="Picture 5" descr="11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244316"/>
            <a:ext cx="3045296" cy="203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1749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71600" y="381000"/>
            <a:ext cx="6934200" cy="715963"/>
          </a:xfrm>
        </p:spPr>
        <p:txBody>
          <a:bodyPr>
            <a:normAutofit fontScale="90000"/>
          </a:bodyPr>
          <a:lstStyle/>
          <a:p>
            <a:pPr eaLnBrk="1" hangingPunct="1"/>
            <a:r>
              <a:rPr lang="en-US" altLang="th-TH" sz="4000" smtClean="0"/>
              <a:t>Examples of Stand Alone </a:t>
            </a:r>
            <a:br>
              <a:rPr lang="en-US" altLang="th-TH" sz="4000" smtClean="0"/>
            </a:br>
            <a:r>
              <a:rPr lang="en-US" altLang="th-TH" sz="4000" smtClean="0"/>
              <a:t>PV Systems</a:t>
            </a:r>
          </a:p>
        </p:txBody>
      </p:sp>
      <p:sp>
        <p:nvSpPr>
          <p:cNvPr id="10243" name="Rectangle 3"/>
          <p:cNvSpPr>
            <a:spLocks noGrp="1" noChangeArrowheads="1"/>
          </p:cNvSpPr>
          <p:nvPr>
            <p:ph type="body" idx="1"/>
          </p:nvPr>
        </p:nvSpPr>
        <p:spPr>
          <a:xfrm>
            <a:off x="4495800" y="1371600"/>
            <a:ext cx="4114800" cy="4724400"/>
          </a:xfrm>
        </p:spPr>
        <p:txBody>
          <a:bodyPr>
            <a:normAutofit lnSpcReduction="10000"/>
          </a:bodyPr>
          <a:lstStyle/>
          <a:p>
            <a:pPr eaLnBrk="1" hangingPunct="1">
              <a:lnSpc>
                <a:spcPct val="80000"/>
              </a:lnSpc>
            </a:pPr>
            <a:r>
              <a:rPr lang="en-US" altLang="th-TH" sz="2800" smtClean="0"/>
              <a:t>This exhibit, dubbed "Solar Independence", is a 4-kW system used for mobile emergency power. </a:t>
            </a:r>
          </a:p>
          <a:p>
            <a:pPr eaLnBrk="1" hangingPunct="1">
              <a:lnSpc>
                <a:spcPct val="80000"/>
              </a:lnSpc>
            </a:pPr>
            <a:r>
              <a:rPr lang="en-US" altLang="th-TH" sz="2800" smtClean="0"/>
              <a:t>while the workhorse batteries that can store up to 51 kW-hrs of electricity are housed in a portable trailer behind the flag. </a:t>
            </a:r>
          </a:p>
          <a:p>
            <a:pPr eaLnBrk="1" hangingPunct="1">
              <a:lnSpc>
                <a:spcPct val="80000"/>
              </a:lnSpc>
            </a:pPr>
            <a:r>
              <a:rPr lang="en-US" altLang="th-TH" sz="2800" smtClean="0"/>
              <a:t>The system is the largest mobile power unit ever built </a:t>
            </a:r>
          </a:p>
        </p:txBody>
      </p:sp>
      <p:pic>
        <p:nvPicPr>
          <p:cNvPr id="10244" name="Picture 5" descr="096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3843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8358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n-US" altLang="th-TH" sz="4000" smtClean="0"/>
              <a:t>Examples of Stand Alone</a:t>
            </a:r>
            <a:br>
              <a:rPr lang="en-US" altLang="th-TH" sz="4000" smtClean="0"/>
            </a:br>
            <a:r>
              <a:rPr lang="en-US" altLang="th-TH" sz="4000" smtClean="0"/>
              <a:t> PV Systems</a:t>
            </a:r>
          </a:p>
        </p:txBody>
      </p:sp>
      <p:pic>
        <p:nvPicPr>
          <p:cNvPr id="11267" name="Picture 5" descr="02124"/>
          <p:cNvPicPr>
            <a:picLocks noChangeAspect="1" noChangeArrowheads="1"/>
          </p:cNvPicPr>
          <p:nvPr/>
        </p:nvPicPr>
        <p:blipFill>
          <a:blip r:embed="rId3">
            <a:extLst>
              <a:ext uri="{28A0092B-C50C-407E-A947-70E740481C1C}">
                <a14:useLocalDpi xmlns:a14="http://schemas.microsoft.com/office/drawing/2010/main" val="0"/>
              </a:ext>
            </a:extLst>
          </a:blip>
          <a:srcRect t="19698"/>
          <a:stretch>
            <a:fillRect/>
          </a:stretch>
        </p:blipFill>
        <p:spPr bwMode="auto">
          <a:xfrm>
            <a:off x="304800" y="1752600"/>
            <a:ext cx="32734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01540"/>
          <p:cNvPicPr>
            <a:picLocks noChangeAspect="1" noChangeArrowheads="1"/>
          </p:cNvPicPr>
          <p:nvPr/>
        </p:nvPicPr>
        <p:blipFill>
          <a:blip r:embed="rId4">
            <a:extLst>
              <a:ext uri="{28A0092B-C50C-407E-A947-70E740481C1C}">
                <a14:useLocalDpi xmlns:a14="http://schemas.microsoft.com/office/drawing/2010/main" val="0"/>
              </a:ext>
            </a:extLst>
          </a:blip>
          <a:srcRect r="9091"/>
          <a:stretch>
            <a:fillRect/>
          </a:stretch>
        </p:blipFill>
        <p:spPr bwMode="auto">
          <a:xfrm>
            <a:off x="6553200" y="1752600"/>
            <a:ext cx="24177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3"/>
          <p:cNvSpPr>
            <a:spLocks noGrp="1" noChangeArrowheads="1"/>
          </p:cNvSpPr>
          <p:nvPr>
            <p:ph type="body" idx="1"/>
          </p:nvPr>
        </p:nvSpPr>
        <p:spPr>
          <a:xfrm>
            <a:off x="3733800" y="1600200"/>
            <a:ext cx="2667000" cy="4191000"/>
          </a:xfrm>
        </p:spPr>
        <p:txBody>
          <a:bodyPr>
            <a:normAutofit fontScale="92500"/>
          </a:bodyPr>
          <a:lstStyle/>
          <a:p>
            <a:pPr eaLnBrk="1" hangingPunct="1"/>
            <a:r>
              <a:rPr lang="en-US" altLang="th-TH" sz="2800" smtClean="0"/>
              <a:t>Smiling child stands in front of Tibetan home that uses 20 W PV panel for electricity</a:t>
            </a:r>
          </a:p>
          <a:p>
            <a:pPr eaLnBrk="1" hangingPunct="1"/>
            <a:r>
              <a:rPr lang="en-US" altLang="th-TH" sz="2800" smtClean="0"/>
              <a:t>PV panel on rooftop of rural residence </a:t>
            </a:r>
          </a:p>
        </p:txBody>
      </p:sp>
    </p:spTree>
    <p:extLst>
      <p:ext uri="{BB962C8B-B14F-4D97-AF65-F5344CB8AC3E}">
        <p14:creationId xmlns:p14="http://schemas.microsoft.com/office/powerpoint/2010/main" val="1721119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th-TH" sz="4000" smtClean="0"/>
              <a:t>Hybrid PV System</a:t>
            </a:r>
          </a:p>
        </p:txBody>
      </p:sp>
      <p:sp>
        <p:nvSpPr>
          <p:cNvPr id="12291" name="Rectangle 3"/>
          <p:cNvSpPr>
            <a:spLocks noGrp="1" noChangeArrowheads="1"/>
          </p:cNvSpPr>
          <p:nvPr>
            <p:ph type="body" idx="1"/>
          </p:nvPr>
        </p:nvSpPr>
        <p:spPr/>
        <p:txBody>
          <a:bodyPr/>
          <a:lstStyle/>
          <a:p>
            <a:pPr eaLnBrk="1" hangingPunct="1">
              <a:buFontTx/>
              <a:buNone/>
            </a:pPr>
            <a:endParaRPr lang="th-TH" altLang="th-TH" smtClean="0"/>
          </a:p>
        </p:txBody>
      </p:sp>
      <p:pic>
        <p:nvPicPr>
          <p:cNvPr id="12292" name="Picture 5" descr="hybrid system"/>
          <p:cNvPicPr>
            <a:picLocks noChangeAspect="1" noChangeArrowheads="1"/>
          </p:cNvPicPr>
          <p:nvPr/>
        </p:nvPicPr>
        <p:blipFill>
          <a:blip r:embed="rId3">
            <a:extLst>
              <a:ext uri="{28A0092B-C50C-407E-A947-70E740481C1C}">
                <a14:useLocalDpi xmlns:a14="http://schemas.microsoft.com/office/drawing/2010/main" val="0"/>
              </a:ext>
            </a:extLst>
          </a:blip>
          <a:srcRect l="23154"/>
          <a:stretch>
            <a:fillRect/>
          </a:stretch>
        </p:blipFill>
        <p:spPr bwMode="auto">
          <a:xfrm>
            <a:off x="914400" y="1524000"/>
            <a:ext cx="763428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47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27944" t="13407" r="22800" b="39344"/>
          <a:stretch>
            <a:fillRect/>
          </a:stretch>
        </p:blipFill>
        <p:spPr bwMode="auto">
          <a:xfrm>
            <a:off x="899592" y="1340768"/>
            <a:ext cx="640871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US" altLang="th-TH" sz="4000" smtClean="0"/>
              <a:t>Examples of Hybrid </a:t>
            </a:r>
            <a:br>
              <a:rPr lang="en-US" altLang="th-TH" sz="4000" smtClean="0"/>
            </a:br>
            <a:r>
              <a:rPr lang="en-US" altLang="th-TH" sz="4000" smtClean="0"/>
              <a:t>PV Systems</a:t>
            </a:r>
          </a:p>
        </p:txBody>
      </p:sp>
      <p:sp>
        <p:nvSpPr>
          <p:cNvPr id="13315" name="Rectangle 3"/>
          <p:cNvSpPr>
            <a:spLocks noGrp="1" noChangeArrowheads="1"/>
          </p:cNvSpPr>
          <p:nvPr>
            <p:ph type="body" idx="1"/>
          </p:nvPr>
        </p:nvSpPr>
        <p:spPr>
          <a:xfrm>
            <a:off x="228600" y="1752600"/>
            <a:ext cx="2819400" cy="4419600"/>
          </a:xfrm>
        </p:spPr>
        <p:txBody>
          <a:bodyPr/>
          <a:lstStyle/>
          <a:p>
            <a:pPr eaLnBrk="1" hangingPunct="1"/>
            <a:r>
              <a:rPr lang="en-US" altLang="th-TH" sz="2800" smtClean="0"/>
              <a:t>Ranching the Sun project in Hawaii generates 175 kW of PVpower and 50 kW of wind power from the five Bergey 10 kW wind turbines </a:t>
            </a:r>
          </a:p>
        </p:txBody>
      </p:sp>
      <p:pic>
        <p:nvPicPr>
          <p:cNvPr id="13316" name="Picture 5" descr="138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05000"/>
            <a:ext cx="58674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0733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en-US" altLang="th-TH" sz="4000" smtClean="0"/>
              <a:t>Examples of Hybrid </a:t>
            </a:r>
            <a:br>
              <a:rPr lang="en-US" altLang="th-TH" sz="4000" smtClean="0"/>
            </a:br>
            <a:r>
              <a:rPr lang="en-US" altLang="th-TH" sz="4000" smtClean="0"/>
              <a:t>PV Systems</a:t>
            </a:r>
          </a:p>
        </p:txBody>
      </p:sp>
      <p:sp>
        <p:nvSpPr>
          <p:cNvPr id="14339" name="Rectangle 3"/>
          <p:cNvSpPr>
            <a:spLocks noGrp="1" noChangeArrowheads="1"/>
          </p:cNvSpPr>
          <p:nvPr>
            <p:ph type="body" idx="1"/>
          </p:nvPr>
        </p:nvSpPr>
        <p:spPr>
          <a:xfrm>
            <a:off x="533400" y="2438400"/>
            <a:ext cx="3505200" cy="2362200"/>
          </a:xfrm>
        </p:spPr>
        <p:txBody>
          <a:bodyPr/>
          <a:lstStyle/>
          <a:p>
            <a:pPr eaLnBrk="1" hangingPunct="1">
              <a:lnSpc>
                <a:spcPct val="90000"/>
              </a:lnSpc>
            </a:pPr>
            <a:r>
              <a:rPr lang="en-US" altLang="th-TH" smtClean="0"/>
              <a:t>A fleet of small turbines; PV panels in the foreground</a:t>
            </a:r>
            <a:br>
              <a:rPr lang="en-US" altLang="th-TH" smtClean="0"/>
            </a:br>
            <a:endParaRPr lang="en-US" altLang="th-TH" smtClean="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72816"/>
            <a:ext cx="3571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865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altLang="th-TH" smtClean="0"/>
              <a:t>Examples of Hybrid </a:t>
            </a:r>
            <a:br>
              <a:rPr lang="en-US" altLang="th-TH" smtClean="0"/>
            </a:br>
            <a:r>
              <a:rPr lang="en-US" altLang="th-TH" smtClean="0"/>
              <a:t>PV Systems</a:t>
            </a:r>
          </a:p>
        </p:txBody>
      </p:sp>
      <p:sp>
        <p:nvSpPr>
          <p:cNvPr id="15363" name="Rectangle 3"/>
          <p:cNvSpPr>
            <a:spLocks noGrp="1" noChangeArrowheads="1"/>
          </p:cNvSpPr>
          <p:nvPr>
            <p:ph type="body" idx="1"/>
          </p:nvPr>
        </p:nvSpPr>
        <p:spPr>
          <a:xfrm>
            <a:off x="4876800" y="1828800"/>
            <a:ext cx="3886200" cy="4495800"/>
          </a:xfrm>
        </p:spPr>
        <p:txBody>
          <a:bodyPr>
            <a:normAutofit fontScale="92500" lnSpcReduction="10000"/>
          </a:bodyPr>
          <a:lstStyle/>
          <a:p>
            <a:pPr eaLnBrk="1" hangingPunct="1">
              <a:lnSpc>
                <a:spcPct val="80000"/>
              </a:lnSpc>
            </a:pPr>
            <a:r>
              <a:rPr lang="en-US" altLang="th-TH" smtClean="0"/>
              <a:t>PV / diesel hybrid power system - 12 kW PV array, 20 kW diesel genset </a:t>
            </a:r>
          </a:p>
          <a:p>
            <a:pPr eaLnBrk="1" hangingPunct="1">
              <a:lnSpc>
                <a:spcPct val="80000"/>
              </a:lnSpc>
            </a:pPr>
            <a:r>
              <a:rPr lang="en-US" altLang="th-TH" smtClean="0"/>
              <a:t>This system serves as the master site for the "top gun" Tactical Air Combat Training System (TACTS) on the U.S. Navy's Fallon Range.</a:t>
            </a:r>
            <a:br>
              <a:rPr lang="en-US" altLang="th-TH" smtClean="0"/>
            </a:br>
            <a:endParaRPr lang="en-US" altLang="th-TH" smtClean="0"/>
          </a:p>
          <a:p>
            <a:pPr eaLnBrk="1" hangingPunct="1">
              <a:lnSpc>
                <a:spcPct val="80000"/>
              </a:lnSpc>
            </a:pPr>
            <a:endParaRPr lang="en-US" altLang="th-TH" sz="2000" smtClean="0"/>
          </a:p>
        </p:txBody>
      </p:sp>
      <p:pic>
        <p:nvPicPr>
          <p:cNvPr id="15364" name="Picture 5" descr="08961"/>
          <p:cNvPicPr>
            <a:picLocks noChangeAspect="1" noChangeArrowheads="1"/>
          </p:cNvPicPr>
          <p:nvPr/>
        </p:nvPicPr>
        <p:blipFill>
          <a:blip r:embed="rId3">
            <a:extLst>
              <a:ext uri="{28A0092B-C50C-407E-A947-70E740481C1C}">
                <a14:useLocalDpi xmlns:a14="http://schemas.microsoft.com/office/drawing/2010/main" val="0"/>
              </a:ext>
            </a:extLst>
          </a:blip>
          <a:srcRect l="14400"/>
          <a:stretch>
            <a:fillRect/>
          </a:stretch>
        </p:blipFill>
        <p:spPr bwMode="auto">
          <a:xfrm>
            <a:off x="457200" y="2209800"/>
            <a:ext cx="4076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5245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1905000" y="0"/>
            <a:ext cx="5867400" cy="838200"/>
          </a:xfrm>
          <a:noFill/>
        </p:spPr>
        <p:txBody>
          <a:bodyPr lIns="92075" tIns="46038" rIns="92075" bIns="46038"/>
          <a:lstStyle/>
          <a:p>
            <a:pPr eaLnBrk="1" hangingPunct="1"/>
            <a:r>
              <a:rPr lang="en-US" altLang="th-TH" dirty="0" smtClean="0"/>
              <a:t>Grid-Tied PV System</a:t>
            </a:r>
          </a:p>
        </p:txBody>
      </p:sp>
      <p:pic>
        <p:nvPicPr>
          <p:cNvPr id="16387" name="Picture 37" descr="Grid-Tied PV system"/>
          <p:cNvPicPr>
            <a:picLocks noChangeAspect="1" noChangeArrowheads="1"/>
          </p:cNvPicPr>
          <p:nvPr/>
        </p:nvPicPr>
        <p:blipFill>
          <a:blip r:embed="rId3">
            <a:extLst>
              <a:ext uri="{28A0092B-C50C-407E-A947-70E740481C1C}">
                <a14:useLocalDpi xmlns:a14="http://schemas.microsoft.com/office/drawing/2010/main" val="0"/>
              </a:ext>
            </a:extLst>
          </a:blip>
          <a:srcRect t="6871"/>
          <a:stretch>
            <a:fillRect/>
          </a:stretch>
        </p:blipFill>
        <p:spPr bwMode="auto">
          <a:xfrm>
            <a:off x="609600" y="846138"/>
            <a:ext cx="78486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6503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th-TH" sz="4000" smtClean="0"/>
              <a:t>Examples of Grid Tied Systems</a:t>
            </a:r>
          </a:p>
        </p:txBody>
      </p:sp>
      <p:sp>
        <p:nvSpPr>
          <p:cNvPr id="17411" name="Rectangle 3"/>
          <p:cNvSpPr>
            <a:spLocks noGrp="1" noChangeArrowheads="1"/>
          </p:cNvSpPr>
          <p:nvPr>
            <p:ph type="body" idx="1"/>
          </p:nvPr>
        </p:nvSpPr>
        <p:spPr>
          <a:xfrm>
            <a:off x="5257800" y="2438400"/>
            <a:ext cx="3276600" cy="2209800"/>
          </a:xfrm>
        </p:spPr>
        <p:txBody>
          <a:bodyPr/>
          <a:lstStyle/>
          <a:p>
            <a:pPr eaLnBrk="1" hangingPunct="1"/>
            <a:r>
              <a:rPr lang="en-US" altLang="th-TH" smtClean="0"/>
              <a:t>National Center for Appropriate Technology Headquarters</a:t>
            </a:r>
          </a:p>
        </p:txBody>
      </p:sp>
      <p:pic>
        <p:nvPicPr>
          <p:cNvPr id="17412" name="Picture 7"/>
          <p:cNvPicPr>
            <a:picLocks noChangeAspect="1" noChangeArrowheads="1"/>
          </p:cNvPicPr>
          <p:nvPr/>
        </p:nvPicPr>
        <p:blipFill>
          <a:blip r:embed="rId3">
            <a:extLst>
              <a:ext uri="{28A0092B-C50C-407E-A947-70E740481C1C}">
                <a14:useLocalDpi xmlns:a14="http://schemas.microsoft.com/office/drawing/2010/main" val="0"/>
              </a:ext>
            </a:extLst>
          </a:blip>
          <a:srcRect r="46666"/>
          <a:stretch>
            <a:fillRect/>
          </a:stretch>
        </p:blipFill>
        <p:spPr bwMode="auto">
          <a:xfrm>
            <a:off x="228600" y="1371600"/>
            <a:ext cx="42672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3669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th-TH" sz="4000" smtClean="0"/>
              <a:t>Examples of Grid Tied Systems</a:t>
            </a:r>
          </a:p>
        </p:txBody>
      </p:sp>
      <p:sp>
        <p:nvSpPr>
          <p:cNvPr id="18435" name="Rectangle 3"/>
          <p:cNvSpPr>
            <a:spLocks noGrp="1" noChangeArrowheads="1"/>
          </p:cNvSpPr>
          <p:nvPr>
            <p:ph type="body" idx="1"/>
          </p:nvPr>
        </p:nvSpPr>
        <p:spPr>
          <a:xfrm>
            <a:off x="6705600" y="2057400"/>
            <a:ext cx="1905000" cy="2514600"/>
          </a:xfrm>
        </p:spPr>
        <p:txBody>
          <a:bodyPr/>
          <a:lstStyle/>
          <a:p>
            <a:pPr eaLnBrk="1" hangingPunct="1">
              <a:lnSpc>
                <a:spcPct val="80000"/>
              </a:lnSpc>
            </a:pPr>
            <a:r>
              <a:rPr lang="en-US" altLang="th-TH" sz="2800" smtClean="0"/>
              <a:t>The world's largest residential PV project</a:t>
            </a:r>
            <a:br>
              <a:rPr lang="en-US" altLang="th-TH" sz="2800" smtClean="0"/>
            </a:br>
            <a:endParaRPr lang="en-US" altLang="th-TH" sz="2800" smtClean="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61722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2378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80" y="548680"/>
            <a:ext cx="7560840" cy="572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833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23528" y="2636912"/>
            <a:ext cx="8229600" cy="1143000"/>
          </a:xfrm>
        </p:spPr>
        <p:txBody>
          <a:bodyPr/>
          <a:lstStyle/>
          <a:p>
            <a:r>
              <a:rPr lang="en-US" dirty="0" smtClean="0"/>
              <a:t>End</a:t>
            </a:r>
            <a:endParaRPr lang="th-TH" dirty="0"/>
          </a:p>
        </p:txBody>
      </p:sp>
    </p:spTree>
    <p:extLst>
      <p:ext uri="{BB962C8B-B14F-4D97-AF65-F5344CB8AC3E}">
        <p14:creationId xmlns:p14="http://schemas.microsoft.com/office/powerpoint/2010/main" val="409693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3"/>
          <p:cNvPicPr>
            <a:picLocks noChangeAspect="1" noChangeArrowheads="1"/>
          </p:cNvPicPr>
          <p:nvPr/>
        </p:nvPicPr>
        <p:blipFill>
          <a:blip r:embed="rId2" cstate="print"/>
          <a:srcRect r="49197"/>
          <a:stretch>
            <a:fillRect/>
          </a:stretch>
        </p:blipFill>
        <p:spPr bwMode="auto">
          <a:xfrm>
            <a:off x="251520" y="1268760"/>
            <a:ext cx="3312368" cy="4410075"/>
          </a:xfrm>
          <a:prstGeom prst="rect">
            <a:avLst/>
          </a:prstGeom>
          <a:noFill/>
        </p:spPr>
      </p:pic>
      <p:sp>
        <p:nvSpPr>
          <p:cNvPr id="5" name="สี่เหลี่ยมผืนผ้า 4"/>
          <p:cNvSpPr/>
          <p:nvPr/>
        </p:nvSpPr>
        <p:spPr>
          <a:xfrm>
            <a:off x="3707904" y="1124744"/>
            <a:ext cx="5238328" cy="5016758"/>
          </a:xfrm>
          <a:prstGeom prst="rect">
            <a:avLst/>
          </a:prstGeom>
        </p:spPr>
        <p:txBody>
          <a:bodyPr wrap="square">
            <a:spAutoFit/>
          </a:bodyPr>
          <a:lstStyle/>
          <a:p>
            <a:pPr fontAlgn="base"/>
            <a:r>
              <a:rPr lang="en-US" sz="2000" b="1" i="1" dirty="0"/>
              <a:t>Incoming radiation (short wave radiation)</a:t>
            </a:r>
            <a:endParaRPr lang="en-US" sz="2000" dirty="0"/>
          </a:p>
          <a:p>
            <a:pPr fontAlgn="base"/>
            <a:r>
              <a:rPr lang="en-US" sz="2000" dirty="0"/>
              <a:t>Incoming solar radiation (</a:t>
            </a:r>
            <a:r>
              <a:rPr lang="en-US" sz="2000" b="1" i="1" dirty="0" err="1"/>
              <a:t>insolation</a:t>
            </a:r>
            <a:r>
              <a:rPr lang="en-US" sz="2000" dirty="0"/>
              <a:t>) is short wave radiation that comes directly from the sun (100</a:t>
            </a:r>
            <a:r>
              <a:rPr lang="en-US" sz="2000" dirty="0" smtClean="0"/>
              <a:t>%)</a:t>
            </a:r>
          </a:p>
          <a:p>
            <a:pPr fontAlgn="base"/>
            <a:endParaRPr lang="en-US" sz="2000" dirty="0"/>
          </a:p>
          <a:p>
            <a:pPr fontAlgn="base"/>
            <a:r>
              <a:rPr lang="en-US" sz="2000" dirty="0"/>
              <a:t>19%  is reflected by clouds. </a:t>
            </a:r>
            <a:endParaRPr lang="en-US" sz="2000" dirty="0" smtClean="0"/>
          </a:p>
          <a:p>
            <a:pPr fontAlgn="base"/>
            <a:r>
              <a:rPr lang="en-US" sz="2000" dirty="0" smtClean="0"/>
              <a:t>And </a:t>
            </a:r>
            <a:r>
              <a:rPr lang="en-US" sz="2000" dirty="0"/>
              <a:t>6 % is lost to </a:t>
            </a:r>
            <a:r>
              <a:rPr lang="en-US" sz="2000" b="1" i="1" dirty="0"/>
              <a:t>scattering </a:t>
            </a:r>
            <a:r>
              <a:rPr lang="en-US" sz="2000" dirty="0"/>
              <a:t>( radiation diverted by gas molecules)</a:t>
            </a:r>
          </a:p>
          <a:p>
            <a:pPr fontAlgn="base"/>
            <a:r>
              <a:rPr lang="en-US" sz="2000" dirty="0"/>
              <a:t>17%  of this is absorbed by the gases in the atmosphere such as carbon dioxide and ozone.</a:t>
            </a:r>
          </a:p>
          <a:p>
            <a:pPr fontAlgn="base"/>
            <a:r>
              <a:rPr lang="en-US" sz="2000" dirty="0"/>
              <a:t>4%  of this is absorbed by clouds</a:t>
            </a:r>
          </a:p>
          <a:p>
            <a:pPr fontAlgn="base"/>
            <a:r>
              <a:rPr lang="en-US" sz="2000" dirty="0"/>
              <a:t>7%  is reflected by the earth’s surface (called </a:t>
            </a:r>
            <a:r>
              <a:rPr lang="en-US" sz="2000" i="1" dirty="0" err="1"/>
              <a:t>albedo</a:t>
            </a:r>
            <a:r>
              <a:rPr lang="en-US" sz="2000" dirty="0" smtClean="0"/>
              <a:t>)</a:t>
            </a:r>
          </a:p>
          <a:p>
            <a:pPr fontAlgn="base"/>
            <a:endParaRPr lang="en-US" sz="2000" dirty="0"/>
          </a:p>
          <a:p>
            <a:pPr fontAlgn="base"/>
            <a:r>
              <a:rPr lang="en-US" sz="2000" b="1" dirty="0"/>
              <a:t>So only 47% actually reaches the earth’s surface to be absorbed</a:t>
            </a:r>
          </a:p>
        </p:txBody>
      </p:sp>
      <p:sp>
        <p:nvSpPr>
          <p:cNvPr id="4" name="สี่เหลี่ยมผืนผ้า 3"/>
          <p:cNvSpPr/>
          <p:nvPr/>
        </p:nvSpPr>
        <p:spPr>
          <a:xfrm>
            <a:off x="2555776" y="404664"/>
            <a:ext cx="4438074" cy="584775"/>
          </a:xfrm>
          <a:prstGeom prst="rect">
            <a:avLst/>
          </a:prstGeom>
        </p:spPr>
        <p:txBody>
          <a:bodyPr wrap="none">
            <a:spAutoFit/>
          </a:bodyPr>
          <a:lstStyle/>
          <a:p>
            <a:r>
              <a:rPr lang="en-US" sz="3200" b="1" dirty="0"/>
              <a:t>Incoming Solar Radiation</a:t>
            </a:r>
            <a:endParaRPr lang="th-TH" sz="3200" dirty="0"/>
          </a:p>
        </p:txBody>
      </p:sp>
      <p:sp>
        <p:nvSpPr>
          <p:cNvPr id="7" name="สี่เหลี่ยมผืนผ้า 6"/>
          <p:cNvSpPr/>
          <p:nvPr/>
        </p:nvSpPr>
        <p:spPr>
          <a:xfrm>
            <a:off x="72008" y="6474822"/>
            <a:ext cx="6156176" cy="338554"/>
          </a:xfrm>
          <a:prstGeom prst="rect">
            <a:avLst/>
          </a:prstGeom>
        </p:spPr>
        <p:txBody>
          <a:bodyPr wrap="square">
            <a:spAutoFit/>
          </a:bodyPr>
          <a:lstStyle/>
          <a:p>
            <a:r>
              <a:rPr lang="en-US" sz="1600" dirty="0" smtClean="0"/>
              <a:t>https://kisialevelgeography.wordpress.com/as-atmosphere-weather/</a:t>
            </a:r>
            <a:endParaRPr lang="th-TH"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rotWithShape="1">
          <a:blip r:embed="rId2"/>
          <a:srcRect l="25482" t="26798" r="23226" b="45767"/>
          <a:stretch/>
        </p:blipFill>
        <p:spPr>
          <a:xfrm>
            <a:off x="445847" y="161292"/>
            <a:ext cx="8683111" cy="3096344"/>
          </a:xfrm>
          <a:prstGeom prst="rect">
            <a:avLst/>
          </a:prstGeom>
        </p:spPr>
      </p:pic>
      <p:sp>
        <p:nvSpPr>
          <p:cNvPr id="5" name="สี่เหลี่ยมผืนผ้า 4"/>
          <p:cNvSpPr/>
          <p:nvPr/>
        </p:nvSpPr>
        <p:spPr>
          <a:xfrm>
            <a:off x="3131840" y="5733256"/>
            <a:ext cx="251434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dirty="0"/>
              <a:t>G</a:t>
            </a:r>
            <a:r>
              <a:rPr lang="en-US" dirty="0" smtClean="0"/>
              <a:t>lobal </a:t>
            </a:r>
            <a:r>
              <a:rPr lang="en-US" dirty="0"/>
              <a:t>radiation</a:t>
            </a:r>
            <a:endParaRPr lang="th-TH" dirty="0"/>
          </a:p>
        </p:txBody>
      </p:sp>
      <p:sp>
        <p:nvSpPr>
          <p:cNvPr id="6" name="สี่เหลี่ยมผืนผ้า 5"/>
          <p:cNvSpPr/>
          <p:nvPr/>
        </p:nvSpPr>
        <p:spPr>
          <a:xfrm>
            <a:off x="5004048" y="4582233"/>
            <a:ext cx="2600584" cy="52322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a:t>D</a:t>
            </a:r>
            <a:r>
              <a:rPr lang="en-US" dirty="0" smtClean="0"/>
              <a:t>iffuse </a:t>
            </a:r>
            <a:r>
              <a:rPr lang="en-US" dirty="0"/>
              <a:t>radiation</a:t>
            </a:r>
            <a:endParaRPr lang="th-TH" dirty="0"/>
          </a:p>
        </p:txBody>
      </p:sp>
      <p:sp>
        <p:nvSpPr>
          <p:cNvPr id="7" name="สี่เหลี่ยมผืนผ้า 6"/>
          <p:cNvSpPr/>
          <p:nvPr/>
        </p:nvSpPr>
        <p:spPr>
          <a:xfrm>
            <a:off x="1403648" y="4581128"/>
            <a:ext cx="2448684" cy="52322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smtClean="0"/>
              <a:t>Direct radiation</a:t>
            </a:r>
            <a:endParaRPr lang="th-TH" dirty="0"/>
          </a:p>
        </p:txBody>
      </p:sp>
      <p:cxnSp>
        <p:nvCxnSpPr>
          <p:cNvPr id="9" name="ตัวเชื่อมต่อหักมุม 8"/>
          <p:cNvCxnSpPr>
            <a:stCxn id="7" idx="3"/>
            <a:endCxn id="5" idx="0"/>
          </p:cNvCxnSpPr>
          <p:nvPr/>
        </p:nvCxnSpPr>
        <p:spPr>
          <a:xfrm>
            <a:off x="3852332" y="4842738"/>
            <a:ext cx="536680" cy="890518"/>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 name="ตัวเชื่อมต่อหักมุม 10"/>
          <p:cNvCxnSpPr>
            <a:endCxn id="5" idx="0"/>
          </p:cNvCxnSpPr>
          <p:nvPr/>
        </p:nvCxnSpPr>
        <p:spPr>
          <a:xfrm rot="5400000">
            <a:off x="4251272" y="4980479"/>
            <a:ext cx="890518" cy="615037"/>
          </a:xfrm>
          <a:prstGeom prst="bentConnector3">
            <a:avLst>
              <a:gd name="adj1" fmla="val 110"/>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สี่เหลี่ยมผืนผ้า 7"/>
          <p:cNvSpPr/>
          <p:nvPr/>
        </p:nvSpPr>
        <p:spPr>
          <a:xfrm>
            <a:off x="5364088" y="1447854"/>
            <a:ext cx="2600584" cy="52322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a:t>D</a:t>
            </a:r>
            <a:r>
              <a:rPr lang="en-US" dirty="0" smtClean="0"/>
              <a:t>iffuse </a:t>
            </a:r>
            <a:r>
              <a:rPr lang="en-US" dirty="0"/>
              <a:t>radiation</a:t>
            </a:r>
            <a:endParaRPr lang="th-TH" dirty="0"/>
          </a:p>
        </p:txBody>
      </p:sp>
      <p:sp>
        <p:nvSpPr>
          <p:cNvPr id="10" name="สี่เหลี่ยมผืนผ้า 9"/>
          <p:cNvSpPr/>
          <p:nvPr/>
        </p:nvSpPr>
        <p:spPr>
          <a:xfrm>
            <a:off x="4421841" y="597159"/>
            <a:ext cx="2448684" cy="52322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smtClean="0"/>
              <a:t>Direct radiation</a:t>
            </a:r>
            <a:endParaRPr lang="th-TH" dirty="0"/>
          </a:p>
        </p:txBody>
      </p:sp>
    </p:spTree>
    <p:extLst>
      <p:ext uri="{BB962C8B-B14F-4D97-AF65-F5344CB8AC3E}">
        <p14:creationId xmlns:p14="http://schemas.microsoft.com/office/powerpoint/2010/main" val="2115869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geologycafe.com/oceans/images/insolation_curve.jpg"/>
          <p:cNvPicPr>
            <a:picLocks noChangeAspect="1" noChangeArrowheads="1"/>
          </p:cNvPicPr>
          <p:nvPr/>
        </p:nvPicPr>
        <p:blipFill>
          <a:blip r:embed="rId2" cstate="print"/>
          <a:srcRect/>
          <a:stretch>
            <a:fillRect/>
          </a:stretch>
        </p:blipFill>
        <p:spPr bwMode="auto">
          <a:xfrm>
            <a:off x="507950" y="332656"/>
            <a:ext cx="8636050" cy="5949280"/>
          </a:xfrm>
          <a:prstGeom prst="rect">
            <a:avLst/>
          </a:prstGeom>
          <a:noFill/>
        </p:spPr>
      </p:pic>
      <p:sp>
        <p:nvSpPr>
          <p:cNvPr id="5" name="สี่เหลี่ยมผืนผ้า 4"/>
          <p:cNvSpPr/>
          <p:nvPr/>
        </p:nvSpPr>
        <p:spPr>
          <a:xfrm>
            <a:off x="0" y="6444044"/>
            <a:ext cx="4572000" cy="369332"/>
          </a:xfrm>
          <a:prstGeom prst="rect">
            <a:avLst/>
          </a:prstGeom>
        </p:spPr>
        <p:txBody>
          <a:bodyPr>
            <a:spAutoFit/>
          </a:bodyPr>
          <a:lstStyle/>
          <a:p>
            <a:r>
              <a:rPr lang="en-US" sz="1800" dirty="0" smtClean="0"/>
              <a:t>http://geologycafe.com/oceans/chapter8.html</a:t>
            </a:r>
            <a:endParaRPr lang="th-TH"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7880</TotalTime>
  <Words>2768</Words>
  <Application>Microsoft Office PowerPoint</Application>
  <PresentationFormat>นำเสนอทางหน้าจอ (4:3)</PresentationFormat>
  <Paragraphs>282</Paragraphs>
  <Slides>67</Slides>
  <Notes>18</Notes>
  <HiddenSlides>0</HiddenSlides>
  <MMClips>0</MMClips>
  <ScaleCrop>false</ScaleCrop>
  <HeadingPairs>
    <vt:vector size="6" baseType="variant">
      <vt:variant>
        <vt:lpstr>ฟอนต์ที่ถูกใช้</vt:lpstr>
      </vt:variant>
      <vt:variant>
        <vt:i4>11</vt:i4>
      </vt:variant>
      <vt:variant>
        <vt:lpstr>ธีม</vt:lpstr>
      </vt:variant>
      <vt:variant>
        <vt:i4>1</vt:i4>
      </vt:variant>
      <vt:variant>
        <vt:lpstr>ชื่อเรื่องสไลด์</vt:lpstr>
      </vt:variant>
      <vt:variant>
        <vt:i4>67</vt:i4>
      </vt:variant>
    </vt:vector>
  </HeadingPairs>
  <TitlesOfParts>
    <vt:vector size="79" baseType="lpstr">
      <vt:lpstr>Angsana New</vt:lpstr>
      <vt:lpstr>Arial</vt:lpstr>
      <vt:lpstr>Browallia New</vt:lpstr>
      <vt:lpstr>Calibri</vt:lpstr>
      <vt:lpstr>Cordia New</vt:lpstr>
      <vt:lpstr>Garamond</vt:lpstr>
      <vt:lpstr>Lucida Grande</vt:lpstr>
      <vt:lpstr>Symbol</vt:lpstr>
      <vt:lpstr>Times New Roman</vt:lpstr>
      <vt:lpstr>Tw Cen MT</vt:lpstr>
      <vt:lpstr>Wingdings</vt:lpstr>
      <vt:lpstr>ชุดรูปแบบของ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Photovoltaic (PV)  </vt:lpstr>
      <vt:lpstr>Applicable semiconductor materials&gt; Cell Efficiencies</vt:lpstr>
      <vt:lpstr>งานนำเสนอ PowerPoint</vt:lpstr>
      <vt:lpstr>Type of semiconductor</vt:lpstr>
      <vt:lpstr>Band Gap of Atom</vt:lpstr>
      <vt:lpstr>งานนำเสนอ PowerPoint</vt:lpstr>
      <vt:lpstr>งานนำเสนอ PowerPoint</vt:lpstr>
      <vt:lpstr>งานนำเสนอ PowerPoint</vt:lpstr>
      <vt:lpstr>งานนำเสนอ PowerPoint</vt:lpstr>
      <vt:lpstr>Inside a PV Cell</vt:lpstr>
      <vt:lpstr>pn-junction under radiation</vt:lpstr>
      <vt:lpstr>Available Cell Technologies  </vt:lpstr>
      <vt:lpstr>Monocrystalline Silicon Modules </vt:lpstr>
      <vt:lpstr>Polycrystalline Silicon Modules</vt:lpstr>
      <vt:lpstr>Amorphous Thin Film  </vt:lpstr>
      <vt:lpstr>Selecting the Correct Module </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KONARKA</vt:lpstr>
      <vt:lpstr>PV Performance </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Effects of Temperature  </vt:lpstr>
      <vt:lpstr>Effects of Shading/Low Insolation</vt:lpstr>
      <vt:lpstr>Shading on Modules</vt:lpstr>
      <vt:lpstr>Three Types of Systems</vt:lpstr>
      <vt:lpstr>Stand Alone PV System</vt:lpstr>
      <vt:lpstr>Examples of Stand Alone  PV Systems</vt:lpstr>
      <vt:lpstr>Examples of Stand Alone  PV Systems</vt:lpstr>
      <vt:lpstr>Examples of Stand Alone  PV Systems</vt:lpstr>
      <vt:lpstr>Examples of Stand Alone  PV Systems</vt:lpstr>
      <vt:lpstr>Hybrid PV System</vt:lpstr>
      <vt:lpstr>Examples of Hybrid  PV Systems</vt:lpstr>
      <vt:lpstr>Examples of Hybrid  PV Systems</vt:lpstr>
      <vt:lpstr>Examples of Hybrid  PV Systems</vt:lpstr>
      <vt:lpstr>Grid-Tied PV System</vt:lpstr>
      <vt:lpstr>Examples of Grid Tied Systems</vt:lpstr>
      <vt:lpstr>Examples of Grid Tied Systems</vt:lpstr>
      <vt:lpstr>งานนำเสนอ PowerPoint</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Icy</dc:creator>
  <cp:lastModifiedBy>icy iceeeee</cp:lastModifiedBy>
  <cp:revision>48</cp:revision>
  <dcterms:created xsi:type="dcterms:W3CDTF">2016-09-08T14:12:59Z</dcterms:created>
  <dcterms:modified xsi:type="dcterms:W3CDTF">2018-11-20T02:40:17Z</dcterms:modified>
</cp:coreProperties>
</file>